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86.xml" ContentType="application/vnd.openxmlformats-officedocument.presentationml.slide+xml"/>
  <Override PartName="/ppt/slides/slide85.xml" ContentType="application/vnd.openxmlformats-officedocument.presentationml.slide+xml"/>
  <Override PartName="/ppt/slides/slide84.xml" ContentType="application/vnd.openxmlformats-officedocument.presentationml.slide+xml"/>
  <Override PartName="/ppt/slides/slide83.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82.xml" ContentType="application/vnd.openxmlformats-officedocument.presentationml.slide+xml"/>
  <Override PartName="/ppt/slides/slide81.xml" ContentType="application/vnd.openxmlformats-officedocument.presentationml.slide+xml"/>
  <Override PartName="/ppt/slides/slide8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21.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70.xml" ContentType="application/vnd.openxmlformats-officedocument.presentationml.slide+xml"/>
  <Override PartName="/ppt/slides/slide73.xml" ContentType="application/vnd.openxmlformats-officedocument.presentationml.slide+xml"/>
  <Override PartName="/ppt/slides/slide68.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69.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44.xml" ContentType="application/vnd.openxmlformats-officedocument.presentationml.slide+xml"/>
  <Override PartName="/ppt/slides/slide41.xml" ContentType="application/vnd.openxmlformats-officedocument.presentationml.slide+xml"/>
  <Override PartName="/ppt/slides/slide46.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45.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58.xml" ContentType="application/vnd.openxmlformats-officedocument.presentationml.slide+xml"/>
  <Override PartName="/ppt/slides/slide61.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47.xml" ContentType="application/vnd.openxmlformats-officedocument.presentationml.slide+xml"/>
  <Override PartName="/ppt/slides/slide52.xml" ContentType="application/vnd.openxmlformats-officedocument.presentationml.slide+xml"/>
  <Override PartName="/ppt/slides/slide55.xml" ContentType="application/vnd.openxmlformats-officedocument.presentationml.slide+xml"/>
  <Override PartName="/ppt/slides/slide51.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24.xml" ContentType="application/vnd.openxmlformats-officedocument.presentationml.notesSlide+xml"/>
  <Override PartName="/ppt/notesSlides/notesSlide23.xml" ContentType="application/vnd.openxmlformats-officedocument.presentationml.notesSlide+xml"/>
  <Override PartName="/ppt/notesSlides/notesSlide22.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0.xml" ContentType="application/vnd.openxmlformats-officedocument.presentationml.notesSlide+xml"/>
  <Override PartName="/ppt/notesSlides/notesSlide39.xml" ContentType="application/vnd.openxmlformats-officedocument.presentationml.notesSlide+xml"/>
  <Override PartName="/ppt/notesSlides/notesSlide38.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16.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notesSlides/notesSlide1.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46.xml" ContentType="application/vnd.openxmlformats-officedocument.presentationml.notesSlide+xml"/>
  <Override PartName="/ppt/notesSlides/notesSlide41.xml" ContentType="application/vnd.openxmlformats-officedocument.presentationml.notesSlide+xml"/>
  <Override PartName="/ppt/notesSlides/notesSlide4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78.xml" ContentType="application/vnd.openxmlformats-officedocument.presentationml.notesSlide+xml"/>
  <Override PartName="/ppt/notesSlides/notesSlide77.xml" ContentType="application/vnd.openxmlformats-officedocument.presentationml.notesSlide+xml"/>
  <Override PartName="/ppt/notesSlides/notesSlide47.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3.xml" ContentType="application/vnd.openxmlformats-officedocument.presentationml.notesSlide+xml"/>
  <Override PartName="/ppt/notesSlides/notesSlide92.xml" ContentType="application/vnd.openxmlformats-officedocument.presentationml.notesSlide+xml"/>
  <Override PartName="/ppt/notesSlides/notesSlide91.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71.xml" ContentType="application/vnd.openxmlformats-officedocument.presentationml.notesSlide+xml"/>
  <Override PartName="/ppt/notesSlides/notesSlide76.xml" ContentType="application/vnd.openxmlformats-officedocument.presentationml.notesSlide+xml"/>
  <Override PartName="/ppt/notesSlides/notesSlide69.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4.xml" ContentType="application/vnd.openxmlformats-officedocument.presentationml.notesSlide+xml"/>
  <Override PartName="/ppt/notesSlides/notesSlide53.xml" ContentType="application/vnd.openxmlformats-officedocument.presentationml.notesSlide+xml"/>
  <Override PartName="/ppt/notesSlides/notesSlide52.xml" ContentType="application/vnd.openxmlformats-officedocument.presentationml.notesSlide+xml"/>
  <Override PartName="/ppt/notesSlides/notesSlide51.xml" ContentType="application/vnd.openxmlformats-officedocument.presentationml.notesSlide+xml"/>
  <Override PartName="/ppt/notesSlides/notesSlide50.xml" ContentType="application/vnd.openxmlformats-officedocument.presentationml.notesSlide+xml"/>
  <Override PartName="/ppt/notesSlides/notesSlide49.xml" ContentType="application/vnd.openxmlformats-officedocument.presentationml.notesSlide+xml"/>
  <Override PartName="/ppt/notesSlides/notesSlide59.xml" ContentType="application/vnd.openxmlformats-officedocument.presentationml.notesSlide+xml"/>
  <Override PartName="/ppt/notesSlides/notesSlide70.xml" ContentType="application/vnd.openxmlformats-officedocument.presentationml.notesSlide+xml"/>
  <Override PartName="/ppt/notesSlides/notesSlide60.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1.xml" ContentType="application/vnd.openxmlformats-officedocument.presentationml.notesSlide+xml"/>
  <Override PartName="/ppt/notesSlides/notesSlide65.xml" ContentType="application/vnd.openxmlformats-officedocument.presentationml.notesSlide+xml"/>
  <Override PartName="/ppt/theme/theme3.xml" ContentType="application/vnd.openxmlformats-officedocument.theme+xml"/>
  <Override PartName="/ppt/theme/theme2.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1"/>
  </p:sldMasterIdLst>
  <p:notesMasterIdLst>
    <p:notesMasterId r:id="rId100"/>
  </p:notesMasterIdLst>
  <p:handoutMasterIdLst>
    <p:handoutMasterId r:id="rId101"/>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DFC7066-2DE6-4E9B-8D29-A7470620B8A8}">
  <a:tblStyle styleId="{9DFC7066-2DE6-4E9B-8D29-A7470620B8A8}"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7E7EF"/>
          </a:solidFill>
        </a:fill>
      </a:tcStyle>
    </a:wholeTbl>
    <a:band1H>
      <a:tcTxStyle/>
      <a:tcStyle>
        <a:tcBdr/>
        <a:fill>
          <a:solidFill>
            <a:srgbClr val="CCCCDD"/>
          </a:solidFill>
        </a:fill>
      </a:tcStyle>
    </a:band1H>
    <a:band2H>
      <a:tcTxStyle/>
      <a:tcStyle>
        <a:tcBdr/>
      </a:tcStyle>
    </a:band2H>
    <a:band1V>
      <a:tcTxStyle/>
      <a:tcStyle>
        <a:tcBdr/>
        <a:fill>
          <a:solidFill>
            <a:srgbClr val="CCCCDD"/>
          </a:solidFill>
        </a:fill>
      </a:tcStyle>
    </a:band1V>
    <a:band2V>
      <a:tcTxStyle/>
      <a:tcStyle>
        <a:tcBdr/>
      </a:tcStyle>
    </a:band2V>
    <a:lastCol>
      <a:tcTxStyle b="on" i="off">
        <a:font>
          <a:latin typeface="Arial"/>
          <a:ea typeface="Arial"/>
          <a:cs typeface="Arial"/>
        </a:font>
        <a:schemeClr val="lt1"/>
      </a:tcTxStyle>
      <a:tcStyle>
        <a:tcBdr/>
        <a:fill>
          <a:solidFill>
            <a:schemeClr val="accent2"/>
          </a:solidFill>
        </a:fill>
      </a:tcStyle>
    </a:lastCol>
    <a:firstCol>
      <a:tcTxStyle b="on" i="off">
        <a:font>
          <a:latin typeface="Arial"/>
          <a:ea typeface="Arial"/>
          <a:cs typeface="Arial"/>
        </a:font>
        <a:schemeClr val="lt1"/>
      </a:tcTxStyle>
      <a:tcStyle>
        <a:tcBdr/>
        <a:fill>
          <a:solidFill>
            <a:schemeClr val="accent2"/>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2"/>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2"/>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1110" y="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customXml" Target="../customXml/item2.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viewProps" Target="viewProps.xml"/><Relationship Id="rId108" Type="http://schemas.openxmlformats.org/officeDocument/2006/relationships/customXml" Target="../customXml/item3.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customXml" Target="../customXml/item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notesMaster" Target="notesMasters/notesMaster1.xml"/><Relationship Id="rId105"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10477F6E-8B94-49A7-964F-453ABF86CDF8}" type="datetimeFigureOut">
              <a:rPr lang="en-US" smtClean="0"/>
              <a:t>11/27/2018</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F1C5711C-F5EB-4994-9A3D-65F55D20B4D7}" type="slidenum">
              <a:rPr lang="en-US" smtClean="0"/>
              <a:t>‹#›</a:t>
            </a:fld>
            <a:endParaRPr lang="en-US"/>
          </a:p>
        </p:txBody>
      </p:sp>
    </p:spTree>
    <p:extLst>
      <p:ext uri="{BB962C8B-B14F-4D97-AF65-F5344CB8AC3E}">
        <p14:creationId xmlns:p14="http://schemas.microsoft.com/office/powerpoint/2010/main" val="39338703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82" name="Google Shape;82;p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1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137" name="Google Shape;137;p1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11: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143" name="Google Shape;143;p1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12: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149" name="Google Shape;149;p12: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13: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155" name="Google Shape;155;p1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4: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161" name="Google Shape;161;p14: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15: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168" name="Google Shape;168;p1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16: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174" name="Google Shape;174;p16: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7: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180" name="Google Shape;180;p17: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18: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186" name="Google Shape;186;p18: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19: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192" name="Google Shape;192;p19: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88" name="Google Shape;88;p2: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2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198" name="Google Shape;198;p2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21: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204" name="Google Shape;204;p2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22: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210" name="Google Shape;210;p22: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23: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216" name="Google Shape;216;p2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24: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222" name="Google Shape;222;p24: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25: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228" name="Google Shape;228;p2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26: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234" name="Google Shape;234;p26: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27: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240" name="Google Shape;240;p27: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28: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246" name="Google Shape;246;p28: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29: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252" name="Google Shape;252;p29: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3: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94" name="Google Shape;94;p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3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258" name="Google Shape;258;p3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31: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264" name="Google Shape;264;p3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32: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270" name="Google Shape;270;p32: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33: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276" name="Google Shape;276;p3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34: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281" name="Google Shape;281;p34: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35: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287" name="Google Shape;287;p3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36: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293" name="Google Shape;293;p36: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37: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299" name="Google Shape;299;p37: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38: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305" name="Google Shape;305;p38: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39: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311" name="Google Shape;311;p39: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4: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100" name="Google Shape;100;p4: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4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316" name="Google Shape;316;p4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41: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323" name="Google Shape;323;p4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42: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329" name="Google Shape;329;p42: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43: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335" name="Google Shape;335;p4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44: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341" name="Google Shape;341;p44: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45: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347" name="Google Shape;347;p4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46: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353" name="Google Shape;353;p46: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47: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359" name="Google Shape;359;p47: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48: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365" name="Google Shape;365;p48: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49: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371" name="Google Shape;371;p49: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107" name="Google Shape;107;p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5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377" name="Google Shape;377;p5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51: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383" name="Google Shape;383;p5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52: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390" name="Google Shape;390;p52: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53: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396" name="Google Shape;396;p5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p54: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402" name="Google Shape;402;p54: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p55: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408" name="Google Shape;408;p5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56: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414" name="Google Shape;414;p56: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57: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421" name="Google Shape;421;p57: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58: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426" name="Google Shape;426;p58: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p59: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431" name="Google Shape;431;p59: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6: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113" name="Google Shape;113;p6: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6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436" name="Google Shape;436;p6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p61: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441" name="Google Shape;441;p6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p62: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447" name="Google Shape;447;p62: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63: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453" name="Google Shape;453;p6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p64: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459" name="Google Shape;459;p64: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65: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465" name="Google Shape;465;p6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p66: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471" name="Google Shape;471;p66: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p67: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477" name="Google Shape;477;p67: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p68: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483" name="Google Shape;483;p68: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p69: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489" name="Google Shape;489;p69: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7: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119" name="Google Shape;119;p7: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p7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495" name="Google Shape;495;p7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p71: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501" name="Google Shape;501;p7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p72: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507" name="Google Shape;507;p72: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p73: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513" name="Google Shape;513;p7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p74: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519" name="Google Shape;519;p74: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p75: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525" name="Google Shape;525;p7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p76: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531" name="Google Shape;531;p76: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
        <p:cNvGrpSpPr/>
        <p:nvPr/>
      </p:nvGrpSpPr>
      <p:grpSpPr>
        <a:xfrm>
          <a:off x="0" y="0"/>
          <a:ext cx="0" cy="0"/>
          <a:chOff x="0" y="0"/>
          <a:chExt cx="0" cy="0"/>
        </a:xfrm>
      </p:grpSpPr>
      <p:sp>
        <p:nvSpPr>
          <p:cNvPr id="536" name="Google Shape;536;p77: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537" name="Google Shape;537;p77: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p78: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543" name="Google Shape;543;p78: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p79: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549" name="Google Shape;549;p79: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8: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125" name="Google Shape;125;p8: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p8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555" name="Google Shape;555;p8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p81: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561" name="Google Shape;561;p8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p82: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567" name="Google Shape;567;p82: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p83: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573" name="Google Shape;573;p8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
        <p:cNvGrpSpPr/>
        <p:nvPr/>
      </p:nvGrpSpPr>
      <p:grpSpPr>
        <a:xfrm>
          <a:off x="0" y="0"/>
          <a:ext cx="0" cy="0"/>
          <a:chOff x="0" y="0"/>
          <a:chExt cx="0" cy="0"/>
        </a:xfrm>
      </p:grpSpPr>
      <p:sp>
        <p:nvSpPr>
          <p:cNvPr id="578" name="Google Shape;578;p84: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579" name="Google Shape;579;p84: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p85: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585" name="Google Shape;585;p8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p86: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591" name="Google Shape;591;p86: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p87: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597" name="Google Shape;597;p87: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Google Shape;603;p88: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604" name="Google Shape;604;p88: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Google Shape;609;p89: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610" name="Google Shape;610;p89: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9: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131" name="Google Shape;131;p9: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4"/>
        <p:cNvGrpSpPr/>
        <p:nvPr/>
      </p:nvGrpSpPr>
      <p:grpSpPr>
        <a:xfrm>
          <a:off x="0" y="0"/>
          <a:ext cx="0" cy="0"/>
          <a:chOff x="0" y="0"/>
          <a:chExt cx="0" cy="0"/>
        </a:xfrm>
      </p:grpSpPr>
      <p:sp>
        <p:nvSpPr>
          <p:cNvPr id="615" name="Google Shape;615;p9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616" name="Google Shape;616;p9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Google Shape;621;p91: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622" name="Google Shape;622;p9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6"/>
        <p:cNvGrpSpPr/>
        <p:nvPr/>
      </p:nvGrpSpPr>
      <p:grpSpPr>
        <a:xfrm>
          <a:off x="0" y="0"/>
          <a:ext cx="0" cy="0"/>
          <a:chOff x="0" y="0"/>
          <a:chExt cx="0" cy="0"/>
        </a:xfrm>
      </p:grpSpPr>
      <p:sp>
        <p:nvSpPr>
          <p:cNvPr id="627" name="Google Shape;627;p92: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628" name="Google Shape;628;p92: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2"/>
        <p:cNvGrpSpPr/>
        <p:nvPr/>
      </p:nvGrpSpPr>
      <p:grpSpPr>
        <a:xfrm>
          <a:off x="0" y="0"/>
          <a:ext cx="0" cy="0"/>
          <a:chOff x="0" y="0"/>
          <a:chExt cx="0" cy="0"/>
        </a:xfrm>
      </p:grpSpPr>
      <p:sp>
        <p:nvSpPr>
          <p:cNvPr id="633" name="Google Shape;633;p93: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634" name="Google Shape;634;p9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p94: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640" name="Google Shape;640;p94: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4"/>
        <p:cNvGrpSpPr/>
        <p:nvPr/>
      </p:nvGrpSpPr>
      <p:grpSpPr>
        <a:xfrm>
          <a:off x="0" y="0"/>
          <a:ext cx="0" cy="0"/>
          <a:chOff x="0" y="0"/>
          <a:chExt cx="0" cy="0"/>
        </a:xfrm>
      </p:grpSpPr>
      <p:sp>
        <p:nvSpPr>
          <p:cNvPr id="645" name="Google Shape;645;p95: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646" name="Google Shape;646;p9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p96: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652" name="Google Shape;652;p96: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Google Shape;657;p97: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658" name="Google Shape;658;p97: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2"/>
        <p:cNvGrpSpPr/>
        <p:nvPr/>
      </p:nvGrpSpPr>
      <p:grpSpPr>
        <a:xfrm>
          <a:off x="0" y="0"/>
          <a:ext cx="0" cy="0"/>
          <a:chOff x="0" y="0"/>
          <a:chExt cx="0" cy="0"/>
        </a:xfrm>
      </p:grpSpPr>
      <p:sp>
        <p:nvSpPr>
          <p:cNvPr id="663" name="Google Shape;663;p98: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664" name="Google Shape;664;p98: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4400">
                <a:solidFill>
                  <a:schemeClr val="accent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normAutofit/>
          </a:bodyPr>
          <a:lstStyle>
            <a:lvl1pPr marL="0" indent="0" algn="r">
              <a:buNone/>
              <a:defRPr sz="1600">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845115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293848845"/>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168218672"/>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797042874"/>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853351816"/>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593252420"/>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6915603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952994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400"/>
            </a:lvl1pPr>
          </a:lstStyle>
          <a:p>
            <a:r>
              <a:rPr lang="en-US" dirty="0" smtClean="0"/>
              <a:t>Click to edit Master title style</a:t>
            </a:r>
            <a:endParaRPr lang="en-US" dirty="0"/>
          </a:p>
        </p:txBody>
      </p:sp>
      <p:sp>
        <p:nvSpPr>
          <p:cNvPr id="3" name="Content Placeholder 2"/>
          <p:cNvSpPr>
            <a:spLocks noGrp="1"/>
          </p:cNvSpPr>
          <p:nvPr>
            <p:ph idx="1"/>
          </p:nvPr>
        </p:nvSpPr>
        <p:spPr/>
        <p:txBody>
          <a:bodyPr>
            <a:normAutofit/>
          </a:bodyPr>
          <a:lstStyle>
            <a:lvl1pPr>
              <a:defRPr sz="1600"/>
            </a:lvl1pPr>
            <a:lvl2pPr>
              <a:defRPr sz="1600"/>
            </a:lvl2pPr>
            <a:lvl3pPr>
              <a:defRPr sz="1600"/>
            </a:lvl3pPr>
            <a:lvl4pPr>
              <a:defRPr sz="1600"/>
            </a:lvl4pPr>
            <a:lvl5pPr>
              <a:defRPr sz="1600"/>
            </a:lvl5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9804465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670451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6023342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2619551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4190934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638511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890596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423414328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3457786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media.recoverymonth.gov/asf1/3CSAT/R2R-06/06-0705Justiceshow.wmv"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www.victimsofcrime.org/help-for-crime-victims/get-help-bulletins-for-crime-victims/the-criminal-justice-system"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www.victimlaw.org/"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hyperlink" Target="https://www.youtube.com/watch?v=8dz36WOmg-8" TargetMode="External"/><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https://www.youtube.com/watch?v=GJip3q3apa0&amp;list=PLpIlUxHJ-xbqQaC5Ve5-HmVY6VwElsw9S&amp;index=7" TargetMode="External"/><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hyperlink" Target="https://s3.amazonaws.com/static.nicic.gov/Library/028222.pdf" TargetMode="External"/><Relationship Id="rId2" Type="http://schemas.openxmlformats.org/officeDocument/2006/relationships/notesSlide" Target="../notesSlides/notesSlide98.xml"/><Relationship Id="rId1" Type="http://schemas.openxmlformats.org/officeDocument/2006/relationships/slideLayout" Target="../slideLayouts/slideLayout2.xml"/><Relationship Id="rId4" Type="http://schemas.openxmlformats.org/officeDocument/2006/relationships/hyperlink" Target="http://www.ndcrc.org/content/how-many-drug-courts-are-ther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p:cNvSpPr txBox="1">
            <a:spLocks noGrp="1"/>
          </p:cNvSpPr>
          <p:nvPr>
            <p:ph type="ctr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dirty="0">
                <a:solidFill>
                  <a:schemeClr val="dk2"/>
                </a:solidFill>
                <a:latin typeface="Arial"/>
                <a:ea typeface="Arial"/>
                <a:cs typeface="Arial"/>
                <a:sym typeface="Arial"/>
              </a:rPr>
              <a:t>Criminal Justice Systems and Processes</a:t>
            </a:r>
            <a:endParaRPr sz="4400" b="0" i="0" u="none" strike="noStrike" cap="none" dirty="0">
              <a:solidFill>
                <a:schemeClr val="dk2"/>
              </a:solidFill>
              <a:latin typeface="Arial"/>
              <a:ea typeface="Arial"/>
              <a:cs typeface="Arial"/>
              <a:sym typeface="Arial"/>
            </a:endParaRPr>
          </a:p>
        </p:txBody>
      </p:sp>
      <p:sp>
        <p:nvSpPr>
          <p:cNvPr id="85" name="Google Shape;85;p13"/>
          <p:cNvSpPr txBox="1">
            <a:spLocks noGrp="1"/>
          </p:cNvSpPr>
          <p:nvPr>
            <p:ph type="subTitle" idx="1"/>
          </p:nvPr>
        </p:nvSpPr>
        <p:spPr>
          <a:xfrm>
            <a:off x="1169369" y="4787813"/>
            <a:ext cx="5826719" cy="1096899"/>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1"/>
              </a:buClr>
              <a:buSzPts val="2960"/>
              <a:buFont typeface="Arial"/>
              <a:buNone/>
            </a:pPr>
            <a:r>
              <a:rPr lang="en-US" sz="1600" b="0" i="0" u="none" strike="noStrike" cap="none" dirty="0" smtClean="0">
                <a:solidFill>
                  <a:schemeClr val="dk1"/>
                </a:solidFill>
                <a:latin typeface="Arial"/>
                <a:ea typeface="Arial"/>
                <a:cs typeface="Arial"/>
                <a:sym typeface="Arial"/>
              </a:rPr>
              <a:t>Provided by D</a:t>
            </a:r>
            <a:r>
              <a:rPr lang="en-US" sz="1600" b="0" i="0" u="none" strike="noStrike" cap="none" dirty="0">
                <a:solidFill>
                  <a:schemeClr val="dk1"/>
                </a:solidFill>
                <a:latin typeface="Arial"/>
                <a:ea typeface="Arial"/>
                <a:cs typeface="Arial"/>
                <a:sym typeface="Arial"/>
              </a:rPr>
              <a:t>. Frank Davis, M.Ed., AAAC, CCJP, LCDC</a:t>
            </a:r>
            <a:endParaRPr sz="1600" dirty="0"/>
          </a:p>
          <a:p>
            <a:pPr marL="0" marR="0" lvl="0" indent="0" algn="ctr" rtl="0">
              <a:spcBef>
                <a:spcPts val="592"/>
              </a:spcBef>
              <a:spcAft>
                <a:spcPts val="0"/>
              </a:spcAft>
              <a:buClr>
                <a:schemeClr val="dk1"/>
              </a:buClr>
              <a:buSzPts val="2960"/>
              <a:buFont typeface="Arial"/>
              <a:buNone/>
            </a:pPr>
            <a:r>
              <a:rPr lang="en-US" sz="1600" b="0" i="0" u="none" strike="noStrike" cap="none" dirty="0">
                <a:solidFill>
                  <a:schemeClr val="dk1"/>
                </a:solidFill>
                <a:latin typeface="Arial"/>
                <a:ea typeface="Arial"/>
                <a:cs typeface="Arial"/>
                <a:sym typeface="Arial"/>
              </a:rPr>
              <a:t>Adjunct Faculty San Antonio College</a:t>
            </a:r>
            <a:endParaRPr sz="1600" b="0" i="0" u="none" strike="noStrike" cap="none" dirty="0">
              <a:solidFill>
                <a:schemeClr val="dk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40" name="Google Shape;140;p22"/>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a:solidFill>
                  <a:schemeClr val="dk2"/>
                </a:solidFill>
                <a:latin typeface="Arial"/>
                <a:ea typeface="Arial"/>
                <a:cs typeface="Arial"/>
                <a:sym typeface="Arial"/>
              </a:rPr>
              <a:t>Prosecution</a:t>
            </a:r>
            <a:endParaRPr sz="4400" b="0" i="0" u="none" strike="noStrike" cap="none">
              <a:solidFill>
                <a:schemeClr val="dk2"/>
              </a:solidFill>
              <a:latin typeface="Arial"/>
              <a:ea typeface="Arial"/>
              <a:cs typeface="Arial"/>
              <a:sym typeface="Arial"/>
            </a:endParaRPr>
          </a:p>
        </p:txBody>
      </p:sp>
      <p:sp>
        <p:nvSpPr>
          <p:cNvPr id="139" name="Google Shape;139;p22"/>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3200"/>
              <a:buFont typeface="Arial"/>
              <a:buChar char="•"/>
            </a:pPr>
            <a:r>
              <a:rPr lang="en-US" sz="2400" b="0" i="0" u="none" strike="noStrike" cap="none" dirty="0">
                <a:solidFill>
                  <a:schemeClr val="dk1"/>
                </a:solidFill>
                <a:latin typeface="Arial"/>
                <a:ea typeface="Arial"/>
                <a:cs typeface="Arial"/>
                <a:sym typeface="Arial"/>
              </a:rPr>
              <a:t>They have great discretion, or freedom, to make choices about how to prosecute the case.</a:t>
            </a:r>
            <a:endParaRPr sz="2400" dirty="0"/>
          </a:p>
          <a:p>
            <a:pPr marL="342900" marR="0" lvl="0" indent="-342900" algn="l" rtl="0">
              <a:spcBef>
                <a:spcPts val="640"/>
              </a:spcBef>
              <a:spcAft>
                <a:spcPts val="0"/>
              </a:spcAft>
              <a:buClr>
                <a:schemeClr val="dk1"/>
              </a:buClr>
              <a:buSzPts val="3200"/>
              <a:buFont typeface="Arial"/>
              <a:buChar char="•"/>
            </a:pPr>
            <a:r>
              <a:rPr lang="en-US" sz="2400" b="0" i="0" u="none" strike="noStrike" cap="none" dirty="0">
                <a:solidFill>
                  <a:schemeClr val="dk1"/>
                </a:solidFill>
                <a:latin typeface="Arial"/>
                <a:ea typeface="Arial"/>
                <a:cs typeface="Arial"/>
                <a:sym typeface="Arial"/>
              </a:rPr>
              <a:t>Victims may contact the prosecutor's office to find out which prosecutor is in charge of their case, to inform the prosecutor if the defense attorney has contacted the victim, and to seek other information about the case. </a:t>
            </a:r>
            <a:endParaRPr sz="2400" dirty="0"/>
          </a:p>
          <a:p>
            <a:pPr marL="342900" marR="0" lvl="0" indent="-139700" algn="l" rtl="0">
              <a:spcBef>
                <a:spcPts val="640"/>
              </a:spcBef>
              <a:spcAft>
                <a:spcPts val="0"/>
              </a:spcAft>
              <a:buClr>
                <a:schemeClr val="dk1"/>
              </a:buClr>
              <a:buSzPts val="3200"/>
              <a:buFont typeface="Arial"/>
              <a:buNone/>
            </a:pPr>
            <a:endParaRPr sz="2400" b="0" i="0" u="none" strike="noStrike" cap="none" dirty="0">
              <a:solidFill>
                <a:schemeClr val="dk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6" name="Google Shape;146;p23"/>
          <p:cNvSpPr txBox="1">
            <a:spLocks noGrp="1"/>
          </p:cNvSpPr>
          <p:nvPr>
            <p:ph type="title"/>
          </p:nvPr>
        </p:nvSpPr>
        <p:spPr>
          <a:xfrm>
            <a:off x="595951" y="91976"/>
            <a:ext cx="6347713" cy="13208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dirty="0">
                <a:solidFill>
                  <a:schemeClr val="dk2"/>
                </a:solidFill>
                <a:latin typeface="Arial"/>
                <a:ea typeface="Arial"/>
                <a:cs typeface="Arial"/>
                <a:sym typeface="Arial"/>
              </a:rPr>
              <a:t>Defense Attorneys</a:t>
            </a:r>
            <a:endParaRPr sz="4400" b="0" i="0" u="none" strike="noStrike" cap="none" dirty="0">
              <a:solidFill>
                <a:schemeClr val="dk2"/>
              </a:solidFill>
              <a:latin typeface="Arial"/>
              <a:ea typeface="Arial"/>
              <a:cs typeface="Arial"/>
              <a:sym typeface="Arial"/>
            </a:endParaRPr>
          </a:p>
        </p:txBody>
      </p:sp>
      <p:sp>
        <p:nvSpPr>
          <p:cNvPr id="145" name="Google Shape;145;p23"/>
          <p:cNvSpPr txBox="1">
            <a:spLocks noGrp="1"/>
          </p:cNvSpPr>
          <p:nvPr>
            <p:ph idx="1"/>
          </p:nvPr>
        </p:nvSpPr>
        <p:spPr>
          <a:xfrm>
            <a:off x="457200" y="1412776"/>
            <a:ext cx="8229600" cy="4608511"/>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3200"/>
              <a:buFont typeface="Arial"/>
              <a:buChar char="•"/>
            </a:pPr>
            <a:r>
              <a:rPr lang="en-US" sz="2800" b="0" i="0" u="none" strike="noStrike" cap="none" dirty="0">
                <a:solidFill>
                  <a:schemeClr val="dk1"/>
                </a:solidFill>
                <a:latin typeface="Arial"/>
                <a:ea typeface="Arial"/>
                <a:cs typeface="Arial"/>
                <a:sym typeface="Arial"/>
              </a:rPr>
              <a:t>Defense attorneys defend the accused against the government's case.</a:t>
            </a:r>
            <a:endParaRPr sz="2800" dirty="0"/>
          </a:p>
          <a:p>
            <a:pPr marL="342900" marR="0" lvl="0" indent="-342900" algn="l" rtl="0">
              <a:spcBef>
                <a:spcPts val="640"/>
              </a:spcBef>
              <a:spcAft>
                <a:spcPts val="0"/>
              </a:spcAft>
              <a:buClr>
                <a:schemeClr val="dk1"/>
              </a:buClr>
              <a:buSzPts val="3200"/>
              <a:buFont typeface="Arial"/>
              <a:buChar char="•"/>
            </a:pPr>
            <a:r>
              <a:rPr lang="en-US" sz="2800" b="0" i="0" u="none" strike="noStrike" cap="none" dirty="0">
                <a:solidFill>
                  <a:schemeClr val="dk1"/>
                </a:solidFill>
                <a:latin typeface="Arial"/>
                <a:ea typeface="Arial"/>
                <a:cs typeface="Arial"/>
                <a:sym typeface="Arial"/>
              </a:rPr>
              <a:t>They are ether hired by the defendant or (for defendants who cannot afford an attorney) they are assigned by the court. (Most drug offenders)</a:t>
            </a:r>
            <a:endParaRPr sz="2800" dirty="0"/>
          </a:p>
          <a:p>
            <a:pPr marL="342900" marR="0" lvl="0" indent="-342900" algn="l" rtl="0">
              <a:spcBef>
                <a:spcPts val="640"/>
              </a:spcBef>
              <a:spcAft>
                <a:spcPts val="0"/>
              </a:spcAft>
              <a:buClr>
                <a:schemeClr val="dk1"/>
              </a:buClr>
              <a:buSzPts val="3200"/>
              <a:buFont typeface="Arial"/>
              <a:buChar char="•"/>
            </a:pPr>
            <a:r>
              <a:rPr lang="en-US" sz="2800" b="0" i="0" u="none" strike="noStrike" cap="none" dirty="0">
                <a:solidFill>
                  <a:schemeClr val="dk1"/>
                </a:solidFill>
                <a:latin typeface="Arial"/>
                <a:ea typeface="Arial"/>
                <a:cs typeface="Arial"/>
                <a:sym typeface="Arial"/>
              </a:rPr>
              <a:t>While the prosecutor represents the state, the defense attorney represents the defendant. </a:t>
            </a:r>
            <a:endParaRPr sz="2800" b="0" i="0" u="none" strike="noStrike" cap="none" dirty="0">
              <a:solidFill>
                <a:schemeClr val="dk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2" name="Google Shape;152;p24"/>
          <p:cNvSpPr txBox="1">
            <a:spLocks noGrp="1"/>
          </p:cNvSpPr>
          <p:nvPr>
            <p:ph type="title"/>
          </p:nvPr>
        </p:nvSpPr>
        <p:spPr>
          <a:xfrm>
            <a:off x="609599" y="0"/>
            <a:ext cx="6347713" cy="13208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dirty="0">
                <a:solidFill>
                  <a:schemeClr val="dk2"/>
                </a:solidFill>
                <a:latin typeface="Arial"/>
                <a:ea typeface="Arial"/>
                <a:cs typeface="Arial"/>
                <a:sym typeface="Arial"/>
              </a:rPr>
              <a:t>Courts</a:t>
            </a:r>
            <a:endParaRPr sz="4400" b="0" i="0" u="none" strike="noStrike" cap="none" dirty="0">
              <a:solidFill>
                <a:schemeClr val="dk2"/>
              </a:solidFill>
              <a:latin typeface="Arial"/>
              <a:ea typeface="Arial"/>
              <a:cs typeface="Arial"/>
              <a:sym typeface="Arial"/>
            </a:endParaRPr>
          </a:p>
        </p:txBody>
      </p:sp>
      <p:sp>
        <p:nvSpPr>
          <p:cNvPr id="151" name="Google Shape;151;p24"/>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3200"/>
              <a:buFont typeface="Arial"/>
              <a:buChar char="•"/>
            </a:pPr>
            <a:r>
              <a:rPr lang="en-US" sz="2400" b="0" i="0" u="none" strike="noStrike" cap="none" dirty="0">
                <a:solidFill>
                  <a:schemeClr val="dk1"/>
                </a:solidFill>
                <a:latin typeface="Arial"/>
                <a:ea typeface="Arial"/>
                <a:cs typeface="Arial"/>
                <a:sym typeface="Arial"/>
              </a:rPr>
              <a:t>Courts are run by judges, whose role is to make sure the law is followed and oversee what happens in court.</a:t>
            </a:r>
            <a:endParaRPr sz="2400" dirty="0"/>
          </a:p>
          <a:p>
            <a:pPr marL="342900" marR="0" lvl="0" indent="-342900" algn="l" rtl="0">
              <a:spcBef>
                <a:spcPts val="640"/>
              </a:spcBef>
              <a:spcAft>
                <a:spcPts val="0"/>
              </a:spcAft>
              <a:buClr>
                <a:schemeClr val="dk1"/>
              </a:buClr>
              <a:buSzPts val="3200"/>
              <a:buFont typeface="Arial"/>
              <a:buChar char="•"/>
            </a:pPr>
            <a:r>
              <a:rPr lang="en-US" sz="2400" b="0" i="0" u="none" strike="noStrike" cap="none" dirty="0">
                <a:solidFill>
                  <a:schemeClr val="dk1"/>
                </a:solidFill>
                <a:latin typeface="Arial"/>
                <a:ea typeface="Arial"/>
                <a:cs typeface="Arial"/>
                <a:sym typeface="Arial"/>
              </a:rPr>
              <a:t>They decide whether to release offenders before the trial. </a:t>
            </a:r>
            <a:endParaRPr sz="2400" dirty="0"/>
          </a:p>
          <a:p>
            <a:pPr marL="342900" marR="0" lvl="0" indent="-342900" algn="l" rtl="0">
              <a:spcBef>
                <a:spcPts val="640"/>
              </a:spcBef>
              <a:spcAft>
                <a:spcPts val="0"/>
              </a:spcAft>
              <a:buClr>
                <a:schemeClr val="dk1"/>
              </a:buClr>
              <a:buSzPts val="3200"/>
              <a:buFont typeface="Arial"/>
              <a:buChar char="•"/>
            </a:pPr>
            <a:r>
              <a:rPr lang="en-US" sz="2400" b="0" i="0" u="none" strike="noStrike" cap="none" dirty="0">
                <a:solidFill>
                  <a:schemeClr val="dk1"/>
                </a:solidFill>
                <a:latin typeface="Arial"/>
                <a:ea typeface="Arial"/>
                <a:cs typeface="Arial"/>
                <a:sym typeface="Arial"/>
              </a:rPr>
              <a:t>Judges accept or reject plea agreements, oversee trials, and sentence convicted offenders. </a:t>
            </a:r>
            <a:endParaRPr sz="2400" b="0" i="0" u="none" strike="noStrike" cap="none" dirty="0">
              <a:solidFill>
                <a:schemeClr val="dk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8" name="Google Shape;158;p25"/>
          <p:cNvSpPr txBox="1">
            <a:spLocks noGrp="1"/>
          </p:cNvSpPr>
          <p:nvPr>
            <p:ph type="title"/>
          </p:nvPr>
        </p:nvSpPr>
        <p:spPr>
          <a:xfrm>
            <a:off x="595952" y="145577"/>
            <a:ext cx="6347713" cy="13208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dirty="0">
                <a:solidFill>
                  <a:schemeClr val="dk2"/>
                </a:solidFill>
                <a:latin typeface="Arial"/>
                <a:ea typeface="Arial"/>
                <a:cs typeface="Arial"/>
                <a:sym typeface="Arial"/>
              </a:rPr>
              <a:t>Corrections</a:t>
            </a:r>
            <a:endParaRPr sz="4400" b="0" i="0" u="none" strike="noStrike" cap="none" dirty="0">
              <a:solidFill>
                <a:schemeClr val="dk2"/>
              </a:solidFill>
              <a:latin typeface="Arial"/>
              <a:ea typeface="Arial"/>
              <a:cs typeface="Arial"/>
              <a:sym typeface="Arial"/>
            </a:endParaRPr>
          </a:p>
        </p:txBody>
      </p:sp>
      <p:sp>
        <p:nvSpPr>
          <p:cNvPr id="157" name="Google Shape;157;p25"/>
          <p:cNvSpPr txBox="1">
            <a:spLocks noGrp="1"/>
          </p:cNvSpPr>
          <p:nvPr>
            <p:ph idx="1"/>
          </p:nvPr>
        </p:nvSpPr>
        <p:spPr>
          <a:xfrm>
            <a:off x="457200" y="1340768"/>
            <a:ext cx="8229600" cy="4785395"/>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Correction officers supervise convicted offenders when they are in jail, in prison, or in the community on probation or parole.</a:t>
            </a:r>
            <a:endParaRPr/>
          </a:p>
          <a:p>
            <a:pPr marL="342900" marR="0" lvl="0" indent="-342900" algn="l" rtl="0">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In some communities, corrections officers prepare pre-sentencing reports with extensive background information about the offender to help judges decide sentences. </a:t>
            </a:r>
            <a:endParaRPr/>
          </a:p>
          <a:p>
            <a:pPr marL="342900" marR="0" lvl="0" indent="-342900" algn="l" rtl="0">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The job of corrections officers is to make sure the facilities that hold offenders are secure and safe.</a:t>
            </a:r>
            <a:endParaRPr sz="2800" b="0" i="0" u="none" strike="noStrike" cap="none">
              <a:solidFill>
                <a:schemeClr val="dk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4" name="Google Shape;164;p26"/>
          <p:cNvSpPr txBox="1">
            <a:spLocks noGrp="1"/>
          </p:cNvSpPr>
          <p:nvPr>
            <p:ph type="title"/>
          </p:nvPr>
        </p:nvSpPr>
        <p:spPr>
          <a:xfrm>
            <a:off x="609599" y="-52040"/>
            <a:ext cx="6347713" cy="13208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dirty="0">
                <a:solidFill>
                  <a:schemeClr val="dk2"/>
                </a:solidFill>
                <a:latin typeface="Arial"/>
                <a:ea typeface="Arial"/>
                <a:cs typeface="Arial"/>
                <a:sym typeface="Arial"/>
              </a:rPr>
              <a:t>Corrections</a:t>
            </a:r>
            <a:endParaRPr sz="4400" b="0" i="0" u="none" strike="noStrike" cap="none" dirty="0">
              <a:solidFill>
                <a:schemeClr val="dk2"/>
              </a:solidFill>
              <a:latin typeface="Arial"/>
              <a:ea typeface="Arial"/>
              <a:cs typeface="Arial"/>
              <a:sym typeface="Arial"/>
            </a:endParaRPr>
          </a:p>
        </p:txBody>
      </p:sp>
      <p:sp>
        <p:nvSpPr>
          <p:cNvPr id="163" name="Google Shape;163;p26"/>
          <p:cNvSpPr txBox="1">
            <a:spLocks noGrp="1"/>
          </p:cNvSpPr>
          <p:nvPr>
            <p:ph idx="1"/>
          </p:nvPr>
        </p:nvSpPr>
        <p:spPr>
          <a:xfrm>
            <a:off x="457200" y="1268760"/>
            <a:ext cx="8229600" cy="5040600"/>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3200"/>
              <a:buFont typeface="Arial"/>
              <a:buChar char="•"/>
            </a:pPr>
            <a:r>
              <a:rPr lang="en-US" sz="1800" b="0" i="0" u="none" strike="noStrike" cap="none" dirty="0">
                <a:solidFill>
                  <a:schemeClr val="dk1"/>
                </a:solidFill>
                <a:latin typeface="Arial"/>
                <a:ea typeface="Arial"/>
                <a:cs typeface="Arial"/>
                <a:sym typeface="Arial"/>
              </a:rPr>
              <a:t>They oversee the day-to-day custody of inmates.</a:t>
            </a:r>
            <a:endParaRPr sz="1800" dirty="0"/>
          </a:p>
          <a:p>
            <a:pPr marL="342900" marR="0" lvl="0" indent="-342900" algn="l" rtl="0">
              <a:spcBef>
                <a:spcPts val="640"/>
              </a:spcBef>
              <a:spcAft>
                <a:spcPts val="0"/>
              </a:spcAft>
              <a:buClr>
                <a:schemeClr val="dk1"/>
              </a:buClr>
              <a:buSzPts val="3200"/>
              <a:buFont typeface="Arial"/>
              <a:buChar char="•"/>
            </a:pPr>
            <a:r>
              <a:rPr lang="en-US" sz="1800" b="0" i="0" u="none" strike="noStrike" cap="none" dirty="0">
                <a:solidFill>
                  <a:schemeClr val="dk1"/>
                </a:solidFill>
                <a:latin typeface="Arial"/>
                <a:ea typeface="Arial"/>
                <a:cs typeface="Arial"/>
                <a:sym typeface="Arial"/>
              </a:rPr>
              <a:t>They also oversee the release processes for inmates and sometimes notify victims of changes in the offender's status. </a:t>
            </a:r>
            <a:endParaRPr sz="1800" dirty="0"/>
          </a:p>
          <a:p>
            <a:pPr marL="342900" marR="0" lvl="0" indent="-139700" algn="l" rtl="0">
              <a:spcBef>
                <a:spcPts val="640"/>
              </a:spcBef>
              <a:spcAft>
                <a:spcPts val="0"/>
              </a:spcAft>
              <a:buClr>
                <a:schemeClr val="dk1"/>
              </a:buClr>
              <a:buSzPts val="3200"/>
              <a:buFont typeface="Arial"/>
              <a:buNone/>
            </a:pPr>
            <a:endParaRPr sz="1800" b="0" i="0" u="none" strike="noStrike" cap="none" dirty="0">
              <a:solidFill>
                <a:schemeClr val="dk1"/>
              </a:solidFill>
              <a:latin typeface="Arial"/>
              <a:ea typeface="Arial"/>
              <a:cs typeface="Arial"/>
              <a:sym typeface="Arial"/>
            </a:endParaRPr>
          </a:p>
        </p:txBody>
      </p:sp>
      <p:pic>
        <p:nvPicPr>
          <p:cNvPr id="165" name="Google Shape;165;p26" descr="MPj04074820000[1]"/>
          <p:cNvPicPr preferRelativeResize="0"/>
          <p:nvPr/>
        </p:nvPicPr>
        <p:blipFill rotWithShape="1">
          <a:blip r:embed="rId3">
            <a:alphaModFix/>
          </a:blip>
          <a:srcRect/>
          <a:stretch/>
        </p:blipFill>
        <p:spPr>
          <a:xfrm>
            <a:off x="1953904" y="2589560"/>
            <a:ext cx="4800600" cy="26670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1" name="Google Shape;171;p27"/>
          <p:cNvSpPr txBox="1">
            <a:spLocks noGrp="1"/>
          </p:cNvSpPr>
          <p:nvPr>
            <p:ph type="title"/>
          </p:nvPr>
        </p:nvSpPr>
        <p:spPr>
          <a:xfrm>
            <a:off x="457200" y="104633"/>
            <a:ext cx="6347713" cy="13208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959" b="0" i="0" u="none" strike="noStrike" cap="none" dirty="0">
                <a:solidFill>
                  <a:schemeClr val="dk2"/>
                </a:solidFill>
                <a:latin typeface="Arial"/>
                <a:ea typeface="Arial"/>
                <a:cs typeface="Arial"/>
                <a:sym typeface="Arial"/>
              </a:rPr>
              <a:t>How the Criminal Justice Process Works</a:t>
            </a:r>
            <a:endParaRPr sz="3959" b="0" i="0" u="none" strike="noStrike" cap="none" dirty="0">
              <a:solidFill>
                <a:schemeClr val="dk2"/>
              </a:solidFill>
              <a:latin typeface="Arial"/>
              <a:ea typeface="Arial"/>
              <a:cs typeface="Arial"/>
              <a:sym typeface="Arial"/>
            </a:endParaRPr>
          </a:p>
        </p:txBody>
      </p:sp>
      <p:sp>
        <p:nvSpPr>
          <p:cNvPr id="170" name="Google Shape;170;p27"/>
          <p:cNvSpPr txBox="1">
            <a:spLocks noGrp="1"/>
          </p:cNvSpPr>
          <p:nvPr>
            <p:ph idx="1"/>
          </p:nvPr>
        </p:nvSpPr>
        <p:spPr>
          <a:xfrm>
            <a:off x="457200" y="1600200"/>
            <a:ext cx="8229600" cy="48006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80000"/>
              </a:lnSpc>
              <a:spcBef>
                <a:spcPts val="0"/>
              </a:spcBef>
              <a:spcAft>
                <a:spcPts val="0"/>
              </a:spcAft>
              <a:buClr>
                <a:schemeClr val="dk1"/>
              </a:buClr>
              <a:buSzPts val="2720"/>
              <a:buFont typeface="Arial"/>
              <a:buChar char="•"/>
            </a:pPr>
            <a:r>
              <a:rPr lang="en-US" sz="2000" b="0" i="0" u="none" strike="noStrike" cap="none" dirty="0">
                <a:solidFill>
                  <a:schemeClr val="dk1"/>
                </a:solidFill>
                <a:latin typeface="Arial"/>
                <a:ea typeface="Arial"/>
                <a:cs typeface="Arial"/>
                <a:sym typeface="Arial"/>
              </a:rPr>
              <a:t>The process may vary according to the jurisdiction, the seriousness of the crime (felony or misdemeanor),</a:t>
            </a:r>
            <a:endParaRPr sz="2000" dirty="0"/>
          </a:p>
          <a:p>
            <a:pPr marL="742950" marR="0" lvl="1" indent="-285750" algn="l" rtl="0">
              <a:lnSpc>
                <a:spcPct val="80000"/>
              </a:lnSpc>
              <a:spcBef>
                <a:spcPts val="476"/>
              </a:spcBef>
              <a:spcAft>
                <a:spcPts val="0"/>
              </a:spcAft>
              <a:buClr>
                <a:schemeClr val="dk1"/>
              </a:buClr>
              <a:buSzPts val="2380"/>
              <a:buFont typeface="Arial"/>
              <a:buChar char="–"/>
            </a:pPr>
            <a:r>
              <a:rPr lang="en-US" sz="2000" b="0" i="0" u="none" strike="noStrike" cap="none" dirty="0">
                <a:solidFill>
                  <a:schemeClr val="dk1"/>
                </a:solidFill>
                <a:latin typeface="Arial"/>
                <a:ea typeface="Arial"/>
                <a:cs typeface="Arial"/>
                <a:sym typeface="Arial"/>
              </a:rPr>
              <a:t>Felonies are punishable by more than one year in prison</a:t>
            </a:r>
            <a:endParaRPr sz="2000" dirty="0"/>
          </a:p>
          <a:p>
            <a:pPr marL="742950" marR="0" lvl="1" indent="-285750" algn="l" rtl="0">
              <a:lnSpc>
                <a:spcPct val="80000"/>
              </a:lnSpc>
              <a:spcBef>
                <a:spcPts val="476"/>
              </a:spcBef>
              <a:spcAft>
                <a:spcPts val="0"/>
              </a:spcAft>
              <a:buClr>
                <a:schemeClr val="dk1"/>
              </a:buClr>
              <a:buSzPts val="2380"/>
              <a:buFont typeface="Arial"/>
              <a:buChar char="–"/>
            </a:pPr>
            <a:r>
              <a:rPr lang="en-US" sz="2000" b="0" i="0" u="none" strike="noStrike" cap="none" dirty="0">
                <a:solidFill>
                  <a:schemeClr val="dk1"/>
                </a:solidFill>
                <a:latin typeface="Arial"/>
                <a:ea typeface="Arial"/>
                <a:cs typeface="Arial"/>
                <a:sym typeface="Arial"/>
              </a:rPr>
              <a:t>Misdemeanors are punishable by up to one year in jail.</a:t>
            </a:r>
            <a:endParaRPr sz="2000" dirty="0"/>
          </a:p>
          <a:p>
            <a:pPr marL="342900" marR="0" lvl="0" indent="-342900" algn="l" rtl="0">
              <a:lnSpc>
                <a:spcPct val="80000"/>
              </a:lnSpc>
              <a:spcBef>
                <a:spcPts val="544"/>
              </a:spcBef>
              <a:spcAft>
                <a:spcPts val="0"/>
              </a:spcAft>
              <a:buClr>
                <a:schemeClr val="dk1"/>
              </a:buClr>
              <a:buSzPts val="2720"/>
              <a:buFont typeface="Arial"/>
              <a:buChar char="•"/>
            </a:pPr>
            <a:r>
              <a:rPr lang="en-US" sz="2000" b="0" i="0" u="none" strike="noStrike" cap="none" dirty="0">
                <a:solidFill>
                  <a:schemeClr val="dk1"/>
                </a:solidFill>
                <a:latin typeface="Arial"/>
                <a:ea typeface="Arial"/>
                <a:cs typeface="Arial"/>
                <a:sym typeface="Arial"/>
              </a:rPr>
              <a:t>Whether the accused is a juvenile or an adult</a:t>
            </a:r>
            <a:endParaRPr sz="2000" dirty="0"/>
          </a:p>
          <a:p>
            <a:pPr marL="342900" marR="0" lvl="0" indent="-342900" algn="l" rtl="0">
              <a:lnSpc>
                <a:spcPct val="80000"/>
              </a:lnSpc>
              <a:spcBef>
                <a:spcPts val="544"/>
              </a:spcBef>
              <a:spcAft>
                <a:spcPts val="0"/>
              </a:spcAft>
              <a:buClr>
                <a:schemeClr val="dk1"/>
              </a:buClr>
              <a:buSzPts val="2720"/>
              <a:buFont typeface="Arial"/>
              <a:buChar char="•"/>
            </a:pPr>
            <a:r>
              <a:rPr lang="en-US" sz="2000" b="0" i="0" u="none" strike="noStrike" cap="none" dirty="0">
                <a:solidFill>
                  <a:schemeClr val="dk1"/>
                </a:solidFill>
                <a:latin typeface="Arial"/>
                <a:ea typeface="Arial"/>
                <a:cs typeface="Arial"/>
                <a:sym typeface="Arial"/>
              </a:rPr>
              <a:t>Not every case will include all these steps, and not all cases directly follow this sequence.</a:t>
            </a:r>
            <a:endParaRPr sz="2000" dirty="0"/>
          </a:p>
          <a:p>
            <a:pPr marL="1143000" marR="0" lvl="2" indent="-228600" algn="l" rtl="0">
              <a:lnSpc>
                <a:spcPct val="80000"/>
              </a:lnSpc>
              <a:spcBef>
                <a:spcPts val="408"/>
              </a:spcBef>
              <a:spcAft>
                <a:spcPts val="0"/>
              </a:spcAft>
              <a:buClr>
                <a:schemeClr val="dk1"/>
              </a:buClr>
              <a:buSzPts val="2040"/>
              <a:buFont typeface="Arial"/>
              <a:buChar char="•"/>
            </a:pPr>
            <a:r>
              <a:rPr lang="en-US" sz="2000" b="0" i="0" u="none" strike="noStrike" cap="none" dirty="0">
                <a:solidFill>
                  <a:schemeClr val="dk1"/>
                </a:solidFill>
                <a:latin typeface="Arial"/>
                <a:ea typeface="Arial"/>
                <a:cs typeface="Arial"/>
                <a:sym typeface="Arial"/>
              </a:rPr>
              <a:t>Many crimes are never prosecuted because they are not reported, because no suspects can be identified, or because the available evidence is not adequate for the prosecutor to build a case. </a:t>
            </a:r>
            <a:endParaRPr sz="2000" b="0" i="0" u="none" strike="noStrike" cap="none" dirty="0">
              <a:solidFill>
                <a:schemeClr val="dk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7" name="Google Shape;177;p28"/>
          <p:cNvSpPr txBox="1">
            <a:spLocks noGrp="1"/>
          </p:cNvSpPr>
          <p:nvPr>
            <p:ph type="title"/>
          </p:nvPr>
        </p:nvSpPr>
        <p:spPr>
          <a:xfrm>
            <a:off x="609599" y="0"/>
            <a:ext cx="6347713" cy="13208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dirty="0">
                <a:solidFill>
                  <a:schemeClr val="dk2"/>
                </a:solidFill>
                <a:latin typeface="Arial"/>
                <a:ea typeface="Arial"/>
                <a:cs typeface="Arial"/>
                <a:sym typeface="Arial"/>
              </a:rPr>
              <a:t>Entry into the System</a:t>
            </a:r>
            <a:endParaRPr sz="4400" b="0" i="0" u="none" strike="noStrike" cap="none" dirty="0">
              <a:solidFill>
                <a:schemeClr val="dk2"/>
              </a:solidFill>
              <a:latin typeface="Arial"/>
              <a:ea typeface="Arial"/>
              <a:cs typeface="Arial"/>
              <a:sym typeface="Arial"/>
            </a:endParaRPr>
          </a:p>
        </p:txBody>
      </p:sp>
      <p:sp>
        <p:nvSpPr>
          <p:cNvPr id="176" name="Google Shape;176;p28"/>
          <p:cNvSpPr txBox="1">
            <a:spLocks noGrp="1"/>
          </p:cNvSpPr>
          <p:nvPr>
            <p:ph idx="1"/>
          </p:nvPr>
        </p:nvSpPr>
        <p:spPr>
          <a:xfrm>
            <a:off x="457200" y="1196752"/>
            <a:ext cx="8229600" cy="4929411"/>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3200"/>
              <a:buFont typeface="Arial"/>
              <a:buChar char="•"/>
            </a:pPr>
            <a:r>
              <a:rPr lang="en-US" sz="3200" b="1" i="0" u="none" strike="noStrike" cap="none" dirty="0">
                <a:solidFill>
                  <a:schemeClr val="dk1"/>
                </a:solidFill>
                <a:latin typeface="Arial"/>
                <a:ea typeface="Arial"/>
                <a:cs typeface="Arial"/>
                <a:sym typeface="Arial"/>
              </a:rPr>
              <a:t>Report</a:t>
            </a:r>
            <a:endParaRPr dirty="0"/>
          </a:p>
          <a:p>
            <a:pPr marL="742950" marR="0" lvl="1" indent="-285750" algn="l" rtl="0">
              <a:spcBef>
                <a:spcPts val="560"/>
              </a:spcBef>
              <a:spcAft>
                <a:spcPts val="0"/>
              </a:spcAft>
              <a:buClr>
                <a:schemeClr val="dk1"/>
              </a:buClr>
              <a:buSzPts val="2800"/>
              <a:buFont typeface="Arial"/>
              <a:buChar char="–"/>
            </a:pPr>
            <a:r>
              <a:rPr lang="en-US" sz="2800" b="0" i="0" u="none" strike="noStrike" cap="none" dirty="0">
                <a:solidFill>
                  <a:schemeClr val="dk1"/>
                </a:solidFill>
                <a:latin typeface="Arial"/>
                <a:ea typeface="Arial"/>
                <a:cs typeface="Arial"/>
                <a:sym typeface="Arial"/>
              </a:rPr>
              <a:t>Law enforcement officers receive the crime report from victims, witnesses, or other parties (or witness the crime themselves and make a report). </a:t>
            </a:r>
            <a:endParaRPr dirty="0"/>
          </a:p>
          <a:p>
            <a:pPr marL="342900" marR="0" lvl="0" indent="-342900" algn="l" rtl="0">
              <a:spcBef>
                <a:spcPts val="640"/>
              </a:spcBef>
              <a:spcAft>
                <a:spcPts val="0"/>
              </a:spcAft>
              <a:buClr>
                <a:schemeClr val="dk1"/>
              </a:buClr>
              <a:buSzPts val="3200"/>
              <a:buFont typeface="Arial"/>
              <a:buChar char="•"/>
            </a:pPr>
            <a:r>
              <a:rPr lang="en-US" sz="3200" b="1" i="0" u="none" strike="noStrike" cap="none" dirty="0">
                <a:solidFill>
                  <a:schemeClr val="dk1"/>
                </a:solidFill>
                <a:latin typeface="Arial"/>
                <a:ea typeface="Arial"/>
                <a:cs typeface="Arial"/>
                <a:sym typeface="Arial"/>
              </a:rPr>
              <a:t>Investigation</a:t>
            </a:r>
            <a:endParaRPr dirty="0"/>
          </a:p>
          <a:p>
            <a:pPr marL="742950" marR="0" lvl="1" indent="-285750" algn="l" rtl="0">
              <a:spcBef>
                <a:spcPts val="560"/>
              </a:spcBef>
              <a:spcAft>
                <a:spcPts val="0"/>
              </a:spcAft>
              <a:buClr>
                <a:schemeClr val="dk1"/>
              </a:buClr>
              <a:buSzPts val="2800"/>
              <a:buFont typeface="Arial"/>
              <a:buChar char="–"/>
            </a:pPr>
            <a:r>
              <a:rPr lang="en-US" sz="2800" b="0" i="0" u="none" strike="noStrike" cap="none" dirty="0">
                <a:solidFill>
                  <a:schemeClr val="dk1"/>
                </a:solidFill>
                <a:latin typeface="Arial"/>
                <a:ea typeface="Arial"/>
                <a:cs typeface="Arial"/>
                <a:sym typeface="Arial"/>
              </a:rPr>
              <a:t>Law enforcement investigates the crime.</a:t>
            </a:r>
            <a:endParaRPr dirty="0"/>
          </a:p>
          <a:p>
            <a:pPr marL="742950" marR="0" lvl="1" indent="-285750" algn="l" rtl="0">
              <a:spcBef>
                <a:spcPts val="560"/>
              </a:spcBef>
              <a:spcAft>
                <a:spcPts val="0"/>
              </a:spcAft>
              <a:buClr>
                <a:schemeClr val="dk1"/>
              </a:buClr>
              <a:buSzPts val="2800"/>
              <a:buFont typeface="Arial"/>
              <a:buChar char="–"/>
            </a:pPr>
            <a:r>
              <a:rPr lang="en-US" sz="2800" b="0" i="0" u="none" strike="noStrike" cap="none" dirty="0">
                <a:solidFill>
                  <a:schemeClr val="dk1"/>
                </a:solidFill>
                <a:latin typeface="Arial"/>
                <a:ea typeface="Arial"/>
                <a:cs typeface="Arial"/>
                <a:sym typeface="Arial"/>
              </a:rPr>
              <a:t>Officers try to identify a suspect and find enough evidence to arrest the suspect they think may be responsible. </a:t>
            </a:r>
            <a:endParaRPr sz="2800" b="0" i="0" u="none" strike="noStrike" cap="none" dirty="0">
              <a:solidFill>
                <a:schemeClr val="dk1"/>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3" name="Google Shape;183;p29"/>
          <p:cNvSpPr txBox="1">
            <a:spLocks noGrp="1"/>
          </p:cNvSpPr>
          <p:nvPr>
            <p:ph type="title"/>
          </p:nvPr>
        </p:nvSpPr>
        <p:spPr>
          <a:xfrm>
            <a:off x="609599" y="0"/>
            <a:ext cx="6347713" cy="13208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dirty="0">
                <a:solidFill>
                  <a:schemeClr val="dk2"/>
                </a:solidFill>
                <a:latin typeface="Arial"/>
                <a:ea typeface="Arial"/>
                <a:cs typeface="Arial"/>
                <a:sym typeface="Arial"/>
              </a:rPr>
              <a:t>Entry into the System</a:t>
            </a:r>
            <a:endParaRPr sz="4400" b="0" i="0" u="none" strike="noStrike" cap="none" dirty="0">
              <a:solidFill>
                <a:schemeClr val="dk2"/>
              </a:solidFill>
              <a:latin typeface="Arial"/>
              <a:ea typeface="Arial"/>
              <a:cs typeface="Arial"/>
              <a:sym typeface="Arial"/>
            </a:endParaRPr>
          </a:p>
        </p:txBody>
      </p:sp>
      <p:sp>
        <p:nvSpPr>
          <p:cNvPr id="182" name="Google Shape;182;p29"/>
          <p:cNvSpPr txBox="1">
            <a:spLocks noGrp="1"/>
          </p:cNvSpPr>
          <p:nvPr>
            <p:ph idx="1"/>
          </p:nvPr>
        </p:nvSpPr>
        <p:spPr>
          <a:xfrm>
            <a:off x="609599" y="1214652"/>
            <a:ext cx="6347714" cy="4826712"/>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3200"/>
              <a:buFont typeface="Arial"/>
              <a:buChar char="•"/>
            </a:pPr>
            <a:r>
              <a:rPr lang="en-US" sz="3200" b="1" i="0" u="none" strike="noStrike" cap="none" dirty="0">
                <a:solidFill>
                  <a:schemeClr val="dk1"/>
                </a:solidFill>
                <a:latin typeface="Arial"/>
                <a:ea typeface="Arial"/>
                <a:cs typeface="Arial"/>
                <a:sym typeface="Arial"/>
              </a:rPr>
              <a:t>Arrest or Citation</a:t>
            </a:r>
            <a:endParaRPr dirty="0"/>
          </a:p>
          <a:p>
            <a:pPr marL="742950" marR="0" lvl="1" indent="-285750" algn="l" rtl="0">
              <a:spcBef>
                <a:spcPts val="560"/>
              </a:spcBef>
              <a:spcAft>
                <a:spcPts val="0"/>
              </a:spcAft>
              <a:buClr>
                <a:schemeClr val="dk1"/>
              </a:buClr>
              <a:buSzPts val="2800"/>
              <a:buFont typeface="Arial"/>
              <a:buChar char="–"/>
            </a:pPr>
            <a:r>
              <a:rPr lang="en-US" sz="2800" b="0" i="0" u="none" strike="noStrike" cap="none" dirty="0">
                <a:solidFill>
                  <a:schemeClr val="dk1"/>
                </a:solidFill>
                <a:latin typeface="Arial"/>
                <a:ea typeface="Arial"/>
                <a:cs typeface="Arial"/>
                <a:sym typeface="Arial"/>
              </a:rPr>
              <a:t>If they find a suspect and enough evidence, officers may arrest the suspect or issue a citation for the suspect to appear in court at a specific time. </a:t>
            </a:r>
            <a:endParaRPr dirty="0"/>
          </a:p>
          <a:p>
            <a:pPr marL="742950" marR="0" lvl="1" indent="-285750" algn="l" rtl="0">
              <a:spcBef>
                <a:spcPts val="560"/>
              </a:spcBef>
              <a:spcAft>
                <a:spcPts val="0"/>
              </a:spcAft>
              <a:buClr>
                <a:schemeClr val="dk1"/>
              </a:buClr>
              <a:buSzPts val="2800"/>
              <a:buFont typeface="Arial"/>
              <a:buChar char="–"/>
            </a:pPr>
            <a:r>
              <a:rPr lang="en-US" sz="2800" b="0" i="0" u="none" strike="noStrike" cap="none" dirty="0">
                <a:solidFill>
                  <a:schemeClr val="dk1"/>
                </a:solidFill>
                <a:latin typeface="Arial"/>
                <a:ea typeface="Arial"/>
                <a:cs typeface="Arial"/>
                <a:sym typeface="Arial"/>
              </a:rPr>
              <a:t>This decision depends on the nature of the crime and other factors.</a:t>
            </a:r>
            <a:endParaRPr dirty="0"/>
          </a:p>
          <a:p>
            <a:pPr marL="742950" marR="0" lvl="1" indent="-285750" algn="l" rtl="0">
              <a:spcBef>
                <a:spcPts val="560"/>
              </a:spcBef>
              <a:spcAft>
                <a:spcPts val="0"/>
              </a:spcAft>
              <a:buClr>
                <a:schemeClr val="dk1"/>
              </a:buClr>
              <a:buSzPts val="2800"/>
              <a:buFont typeface="Arial"/>
              <a:buChar char="–"/>
            </a:pPr>
            <a:r>
              <a:rPr lang="en-US" sz="2800" b="0" i="0" u="none" strike="noStrike" cap="none" dirty="0">
                <a:solidFill>
                  <a:schemeClr val="dk1"/>
                </a:solidFill>
                <a:latin typeface="Arial"/>
                <a:ea typeface="Arial"/>
                <a:cs typeface="Arial"/>
                <a:sym typeface="Arial"/>
              </a:rPr>
              <a:t>If officers do not find a suspect and enough evidence, the case remains open. </a:t>
            </a:r>
            <a:endParaRPr sz="2800" b="0" i="0" u="none" strike="noStrike" cap="none" dirty="0">
              <a:solidFill>
                <a:schemeClr val="dk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9" name="Google Shape;189;p30"/>
          <p:cNvSpPr txBox="1">
            <a:spLocks noGrp="1"/>
          </p:cNvSpPr>
          <p:nvPr>
            <p:ph type="title"/>
          </p:nvPr>
        </p:nvSpPr>
        <p:spPr>
          <a:xfrm>
            <a:off x="186518" y="0"/>
            <a:ext cx="6347713" cy="13208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dirty="0">
                <a:solidFill>
                  <a:schemeClr val="dk2"/>
                </a:solidFill>
                <a:latin typeface="Arial"/>
                <a:ea typeface="Arial"/>
                <a:cs typeface="Arial"/>
                <a:sym typeface="Arial"/>
              </a:rPr>
              <a:t>Prosecution and Pretrial</a:t>
            </a:r>
            <a:endParaRPr sz="4400" b="0" i="0" u="none" strike="noStrike" cap="none" dirty="0">
              <a:solidFill>
                <a:schemeClr val="dk2"/>
              </a:solidFill>
              <a:latin typeface="Arial"/>
              <a:ea typeface="Arial"/>
              <a:cs typeface="Arial"/>
              <a:sym typeface="Arial"/>
            </a:endParaRPr>
          </a:p>
        </p:txBody>
      </p:sp>
      <p:sp>
        <p:nvSpPr>
          <p:cNvPr id="188" name="Google Shape;188;p30"/>
          <p:cNvSpPr txBox="1">
            <a:spLocks noGrp="1"/>
          </p:cNvSpPr>
          <p:nvPr>
            <p:ph idx="1"/>
          </p:nvPr>
        </p:nvSpPr>
        <p:spPr>
          <a:xfrm>
            <a:off x="467544" y="1196752"/>
            <a:ext cx="8229600" cy="4525963"/>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2800"/>
              <a:buFont typeface="Arial"/>
              <a:buChar char="•"/>
            </a:pPr>
            <a:r>
              <a:rPr lang="en-US" sz="2400" b="1" i="0" u="none" strike="noStrike" cap="none" dirty="0">
                <a:solidFill>
                  <a:schemeClr val="dk1"/>
                </a:solidFill>
                <a:latin typeface="Arial"/>
                <a:ea typeface="Arial"/>
                <a:cs typeface="Arial"/>
                <a:sym typeface="Arial"/>
              </a:rPr>
              <a:t>Charges</a:t>
            </a:r>
            <a:endParaRPr sz="2400" dirty="0"/>
          </a:p>
          <a:p>
            <a:pPr marL="742950" marR="0" lvl="1" indent="-285750" algn="l" rtl="0">
              <a:spcBef>
                <a:spcPts val="480"/>
              </a:spcBef>
              <a:spcAft>
                <a:spcPts val="0"/>
              </a:spcAft>
              <a:buClr>
                <a:schemeClr val="dk1"/>
              </a:buClr>
              <a:buSzPts val="2400"/>
              <a:buFont typeface="Arial"/>
              <a:buChar char="–"/>
            </a:pPr>
            <a:r>
              <a:rPr lang="en-US" sz="2400" b="0" i="0" u="none" strike="noStrike" cap="none" dirty="0">
                <a:solidFill>
                  <a:schemeClr val="dk1"/>
                </a:solidFill>
                <a:latin typeface="Arial"/>
                <a:ea typeface="Arial"/>
                <a:cs typeface="Arial"/>
                <a:sym typeface="Arial"/>
              </a:rPr>
              <a:t>The prosecutor considers the evidence assembled by the police and decides whether to file written charges (or a complaint) or release the accused without prosecution. </a:t>
            </a:r>
            <a:endParaRPr sz="2400" dirty="0"/>
          </a:p>
          <a:p>
            <a:pPr marL="342900" marR="0" lvl="0" indent="-342900" algn="l" rtl="0">
              <a:spcBef>
                <a:spcPts val="560"/>
              </a:spcBef>
              <a:spcAft>
                <a:spcPts val="0"/>
              </a:spcAft>
              <a:buClr>
                <a:schemeClr val="dk1"/>
              </a:buClr>
              <a:buSzPts val="2800"/>
              <a:buFont typeface="Arial"/>
              <a:buChar char="•"/>
            </a:pPr>
            <a:r>
              <a:rPr lang="en-US" sz="2400" b="1" i="0" u="none" strike="noStrike" cap="none" dirty="0">
                <a:solidFill>
                  <a:schemeClr val="dk1"/>
                </a:solidFill>
                <a:latin typeface="Arial"/>
                <a:ea typeface="Arial"/>
                <a:cs typeface="Arial"/>
                <a:sym typeface="Arial"/>
              </a:rPr>
              <a:t>First Court Appearance</a:t>
            </a:r>
            <a:endParaRPr sz="2400" dirty="0"/>
          </a:p>
          <a:p>
            <a:pPr marL="742950" marR="0" lvl="1" indent="-285750" algn="l" rtl="0">
              <a:spcBef>
                <a:spcPts val="480"/>
              </a:spcBef>
              <a:spcAft>
                <a:spcPts val="0"/>
              </a:spcAft>
              <a:buClr>
                <a:schemeClr val="dk1"/>
              </a:buClr>
              <a:buSzPts val="2400"/>
              <a:buFont typeface="Arial"/>
              <a:buChar char="–"/>
            </a:pPr>
            <a:r>
              <a:rPr lang="en-US" sz="2400" b="0" i="0" u="none" strike="noStrike" cap="none" dirty="0">
                <a:solidFill>
                  <a:schemeClr val="dk1"/>
                </a:solidFill>
                <a:latin typeface="Arial"/>
                <a:ea typeface="Arial"/>
                <a:cs typeface="Arial"/>
                <a:sym typeface="Arial"/>
              </a:rPr>
              <a:t>If the prosecutor decides to file formal charges, the accused will appear in court to be informed of the charges and of his or her rights.</a:t>
            </a:r>
            <a:endParaRPr sz="2400" dirty="0"/>
          </a:p>
          <a:p>
            <a:pPr marL="742950" marR="0" lvl="1" indent="-285750" algn="l" rtl="0">
              <a:spcBef>
                <a:spcPts val="480"/>
              </a:spcBef>
              <a:spcAft>
                <a:spcPts val="0"/>
              </a:spcAft>
              <a:buClr>
                <a:schemeClr val="dk1"/>
              </a:buClr>
              <a:buSzPts val="2400"/>
              <a:buFont typeface="Arial"/>
              <a:buChar char="–"/>
            </a:pPr>
            <a:r>
              <a:rPr lang="en-US" sz="2400" b="0" i="0" u="none" strike="noStrike" cap="none" dirty="0">
                <a:solidFill>
                  <a:schemeClr val="dk1"/>
                </a:solidFill>
                <a:latin typeface="Arial"/>
                <a:ea typeface="Arial"/>
                <a:cs typeface="Arial"/>
                <a:sym typeface="Arial"/>
              </a:rPr>
              <a:t>The judge decides whether there is enough evidence to hold the accused or release him or her. </a:t>
            </a:r>
            <a:endParaRPr sz="2400" b="0" i="0" u="none" strike="noStrike" cap="none" dirty="0">
              <a:solidFill>
                <a:schemeClr val="dk1"/>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5" name="Google Shape;195;p31"/>
          <p:cNvSpPr txBox="1">
            <a:spLocks noGrp="1"/>
          </p:cNvSpPr>
          <p:nvPr>
            <p:ph type="title"/>
          </p:nvPr>
        </p:nvSpPr>
        <p:spPr>
          <a:xfrm>
            <a:off x="486769" y="131929"/>
            <a:ext cx="6347713" cy="13208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dirty="0">
                <a:solidFill>
                  <a:schemeClr val="dk2"/>
                </a:solidFill>
                <a:latin typeface="Arial"/>
                <a:ea typeface="Arial"/>
                <a:cs typeface="Arial"/>
                <a:sym typeface="Arial"/>
              </a:rPr>
              <a:t>Prosecution and Pretrial</a:t>
            </a:r>
            <a:endParaRPr sz="4400" b="0" i="0" u="none" strike="noStrike" cap="none" dirty="0">
              <a:solidFill>
                <a:schemeClr val="dk2"/>
              </a:solidFill>
              <a:latin typeface="Arial"/>
              <a:ea typeface="Arial"/>
              <a:cs typeface="Arial"/>
              <a:sym typeface="Arial"/>
            </a:endParaRPr>
          </a:p>
        </p:txBody>
      </p:sp>
      <p:sp>
        <p:nvSpPr>
          <p:cNvPr id="194" name="Google Shape;194;p31"/>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742950" marR="0" lvl="1" indent="-285750" algn="l" rtl="0">
              <a:lnSpc>
                <a:spcPct val="90000"/>
              </a:lnSpc>
              <a:spcBef>
                <a:spcPts val="0"/>
              </a:spcBef>
              <a:spcAft>
                <a:spcPts val="0"/>
              </a:spcAft>
              <a:buClr>
                <a:schemeClr val="dk1"/>
              </a:buClr>
              <a:buSzPts val="2380"/>
              <a:buFont typeface="Arial"/>
              <a:buChar char="–"/>
            </a:pPr>
            <a:r>
              <a:rPr lang="en-US" sz="1800" b="0" i="0" u="none" strike="noStrike" cap="none" dirty="0">
                <a:solidFill>
                  <a:schemeClr val="dk1"/>
                </a:solidFill>
                <a:latin typeface="Arial"/>
                <a:ea typeface="Arial"/>
                <a:cs typeface="Arial"/>
                <a:sym typeface="Arial"/>
              </a:rPr>
              <a:t>If the defendant does not have an attorney, the court may appoint one or begin the process of assigning a public defender to represent the defendant.</a:t>
            </a:r>
            <a:endParaRPr sz="1800" dirty="0"/>
          </a:p>
          <a:p>
            <a:pPr marL="342900" marR="0" lvl="0" indent="-342900" algn="l" rtl="0">
              <a:lnSpc>
                <a:spcPct val="90000"/>
              </a:lnSpc>
              <a:spcBef>
                <a:spcPts val="544"/>
              </a:spcBef>
              <a:spcAft>
                <a:spcPts val="0"/>
              </a:spcAft>
              <a:buClr>
                <a:schemeClr val="dk1"/>
              </a:buClr>
              <a:buSzPts val="2720"/>
              <a:buFont typeface="Arial"/>
              <a:buChar char="•"/>
            </a:pPr>
            <a:r>
              <a:rPr lang="en-US" sz="1800" b="1" i="0" u="none" strike="noStrike" cap="none" dirty="0">
                <a:solidFill>
                  <a:schemeClr val="dk1"/>
                </a:solidFill>
                <a:latin typeface="Arial"/>
                <a:ea typeface="Arial"/>
                <a:cs typeface="Arial"/>
                <a:sym typeface="Arial"/>
              </a:rPr>
              <a:t>Bail or Bond</a:t>
            </a:r>
            <a:endParaRPr sz="1800" dirty="0"/>
          </a:p>
          <a:p>
            <a:pPr marL="742950" marR="0" lvl="1" indent="-285750" algn="l" rtl="0">
              <a:lnSpc>
                <a:spcPct val="90000"/>
              </a:lnSpc>
              <a:spcBef>
                <a:spcPts val="476"/>
              </a:spcBef>
              <a:spcAft>
                <a:spcPts val="0"/>
              </a:spcAft>
              <a:buClr>
                <a:schemeClr val="dk1"/>
              </a:buClr>
              <a:buSzPts val="2380"/>
              <a:buFont typeface="Arial"/>
              <a:buChar char="–"/>
            </a:pPr>
            <a:r>
              <a:rPr lang="en-US" sz="1800" b="0" i="0" u="none" strike="noStrike" cap="none" dirty="0">
                <a:solidFill>
                  <a:schemeClr val="dk1"/>
                </a:solidFill>
                <a:latin typeface="Arial"/>
                <a:ea typeface="Arial"/>
                <a:cs typeface="Arial"/>
                <a:sym typeface="Arial"/>
              </a:rPr>
              <a:t>At the first court appearance (or at any other point in the process-depending on the jurisdiction) the judge may decide to hold the accused in jail or release him or her on bail, bond, or on his or </a:t>
            </a:r>
            <a:r>
              <a:rPr lang="en-US" sz="1800" b="0" i="0" u="none" strike="noStrike" cap="none" dirty="0" err="1">
                <a:solidFill>
                  <a:schemeClr val="dk1"/>
                </a:solidFill>
                <a:latin typeface="Arial"/>
                <a:ea typeface="Arial"/>
                <a:cs typeface="Arial"/>
                <a:sym typeface="Arial"/>
              </a:rPr>
              <a:t>her"own</a:t>
            </a:r>
            <a:r>
              <a:rPr lang="en-US" sz="1800" b="0" i="0" u="none" strike="noStrike" cap="none" dirty="0">
                <a:solidFill>
                  <a:schemeClr val="dk1"/>
                </a:solidFill>
                <a:latin typeface="Arial"/>
                <a:ea typeface="Arial"/>
                <a:cs typeface="Arial"/>
                <a:sym typeface="Arial"/>
              </a:rPr>
              <a:t> Recognizance" (OR)," (OR means the defendant promises to return to court for any required proceedings and the judge does not impose bail because the defendant appears not to be a flight risk). </a:t>
            </a:r>
            <a:endParaRPr sz="1800" b="0" i="0" u="none" strike="noStrike" cap="none" dirty="0">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a:solidFill>
                  <a:schemeClr val="dk2"/>
                </a:solidFill>
                <a:latin typeface="Arial"/>
                <a:ea typeface="Arial"/>
                <a:cs typeface="Arial"/>
                <a:sym typeface="Arial"/>
              </a:rPr>
              <a:t>Objectives</a:t>
            </a:r>
            <a:endParaRPr sz="4400" b="0" i="0" u="none" strike="noStrike" cap="none">
              <a:solidFill>
                <a:schemeClr val="dk2"/>
              </a:solidFill>
              <a:latin typeface="Arial"/>
              <a:ea typeface="Arial"/>
              <a:cs typeface="Arial"/>
              <a:sym typeface="Arial"/>
            </a:endParaRPr>
          </a:p>
        </p:txBody>
      </p:sp>
      <p:sp>
        <p:nvSpPr>
          <p:cNvPr id="91" name="Google Shape;91;p14"/>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Define “What the Criminal Justice System” is</a:t>
            </a:r>
            <a:endParaRPr/>
          </a:p>
          <a:p>
            <a:pPr marL="342900" marR="0" lvl="0" indent="-342900" algn="l" rtl="0">
              <a:spcBef>
                <a:spcPts val="48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Define the relationship between addiction on its affects on the criminal justice system</a:t>
            </a:r>
            <a:endParaRPr/>
          </a:p>
          <a:p>
            <a:pPr marL="342900" marR="0" lvl="0" indent="-342900" algn="l" rtl="0">
              <a:spcBef>
                <a:spcPts val="48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Define diversion programs such as drug courts</a:t>
            </a:r>
            <a:endParaRPr/>
          </a:p>
          <a:p>
            <a:pPr marL="342900" marR="0" lvl="0" indent="-190500" algn="l" rtl="0">
              <a:spcBef>
                <a:spcPts val="48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a:p>
            <a:pPr marL="342900" marR="0" lvl="0" indent="-139700" algn="l" rtl="0">
              <a:spcBef>
                <a:spcPts val="640"/>
              </a:spcBef>
              <a:spcAft>
                <a:spcPts val="0"/>
              </a:spcAft>
              <a:buClr>
                <a:schemeClr val="dk1"/>
              </a:buClr>
              <a:buSzPts val="3200"/>
              <a:buFont typeface="Arial"/>
              <a:buNone/>
            </a:pPr>
            <a:endParaRPr sz="3200" b="0" i="0" u="none" strike="noStrike" cap="none">
              <a:solidFill>
                <a:schemeClr val="dk1"/>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2"/>
          <p:cNvSpPr txBox="1">
            <a:spLocks noGrp="1"/>
          </p:cNvSpPr>
          <p:nvPr>
            <p:ph type="title"/>
          </p:nvPr>
        </p:nvSpPr>
        <p:spPr>
          <a:xfrm>
            <a:off x="498144" y="172872"/>
            <a:ext cx="6347713" cy="13208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dirty="0">
                <a:solidFill>
                  <a:schemeClr val="dk2"/>
                </a:solidFill>
                <a:latin typeface="Arial"/>
                <a:ea typeface="Arial"/>
                <a:cs typeface="Arial"/>
                <a:sym typeface="Arial"/>
              </a:rPr>
              <a:t>Prosecution and Pretrial</a:t>
            </a:r>
            <a:endParaRPr sz="4400" b="0" i="0" u="none" strike="noStrike" cap="none" dirty="0">
              <a:solidFill>
                <a:schemeClr val="dk2"/>
              </a:solidFill>
              <a:latin typeface="Arial"/>
              <a:ea typeface="Arial"/>
              <a:cs typeface="Arial"/>
              <a:sym typeface="Arial"/>
            </a:endParaRPr>
          </a:p>
        </p:txBody>
      </p:sp>
      <p:sp>
        <p:nvSpPr>
          <p:cNvPr id="200" name="Google Shape;200;p32"/>
          <p:cNvSpPr txBox="1">
            <a:spLocks noGrp="1"/>
          </p:cNvSpPr>
          <p:nvPr>
            <p:ph idx="1"/>
          </p:nvPr>
        </p:nvSpPr>
        <p:spPr>
          <a:xfrm>
            <a:off x="498144" y="1760079"/>
            <a:ext cx="8229600" cy="4857403"/>
          </a:xfrm>
          <a:prstGeom prst="rect">
            <a:avLst/>
          </a:prstGeom>
          <a:noFill/>
          <a:ln>
            <a:noFill/>
          </a:ln>
        </p:spPr>
        <p:txBody>
          <a:bodyPr spcFirstLastPara="1" wrap="square" lIns="91425" tIns="45700" rIns="91425" bIns="45700" anchor="t" anchorCtr="0">
            <a:noAutofit/>
          </a:bodyPr>
          <a:lstStyle/>
          <a:p>
            <a:pPr marL="742950" marR="0" lvl="1" indent="-285750" algn="l" rtl="0">
              <a:spcBef>
                <a:spcPts val="0"/>
              </a:spcBef>
              <a:spcAft>
                <a:spcPts val="0"/>
              </a:spcAft>
              <a:buClr>
                <a:schemeClr val="dk1"/>
              </a:buClr>
              <a:buSzPts val="2400"/>
              <a:buFont typeface="Arial"/>
              <a:buChar char="–"/>
            </a:pPr>
            <a:r>
              <a:rPr lang="en-US" sz="2400" b="0" i="0" u="none" strike="noStrike" cap="none" dirty="0">
                <a:solidFill>
                  <a:schemeClr val="dk1"/>
                </a:solidFill>
                <a:latin typeface="Arial"/>
                <a:ea typeface="Arial"/>
                <a:cs typeface="Arial"/>
                <a:sym typeface="Arial"/>
              </a:rPr>
              <a:t>To be released on bail, defendants have to hand over cash or other valuables (such as property deeds) to the court as security to guarantee that the defendant will appear at the trial.</a:t>
            </a:r>
            <a:endParaRPr dirty="0"/>
          </a:p>
          <a:p>
            <a:pPr marL="742950" marR="0" lvl="1" indent="-285750" algn="l" rtl="0">
              <a:spcBef>
                <a:spcPts val="480"/>
              </a:spcBef>
              <a:spcAft>
                <a:spcPts val="0"/>
              </a:spcAft>
              <a:buClr>
                <a:schemeClr val="dk1"/>
              </a:buClr>
              <a:buSzPts val="2400"/>
              <a:buFont typeface="Arial"/>
              <a:buChar char="–"/>
            </a:pPr>
            <a:r>
              <a:rPr lang="en-US" sz="2400" b="0" i="0" u="none" strike="noStrike" cap="none" dirty="0">
                <a:solidFill>
                  <a:schemeClr val="dk1"/>
                </a:solidFill>
                <a:latin typeface="Arial"/>
                <a:ea typeface="Arial"/>
                <a:cs typeface="Arial"/>
                <a:sym typeface="Arial"/>
              </a:rPr>
              <a:t>Defendants may pay bail with cash or bond (an amount put up by a bail bondsman who collects a non-refundable fee from the defendant to pay the bail). </a:t>
            </a:r>
            <a:endParaRPr dirty="0"/>
          </a:p>
          <a:p>
            <a:pPr marL="742950" marR="0" lvl="1" indent="-285750" algn="l" rtl="0">
              <a:spcBef>
                <a:spcPts val="560"/>
              </a:spcBef>
              <a:spcAft>
                <a:spcPts val="0"/>
              </a:spcAft>
              <a:buClr>
                <a:schemeClr val="dk1"/>
              </a:buClr>
              <a:buSzPts val="2400"/>
              <a:buFont typeface="Arial"/>
              <a:buChar char="–"/>
            </a:pPr>
            <a:r>
              <a:rPr lang="en-US" sz="2400" b="0" i="0" u="none" strike="noStrike" cap="none" dirty="0">
                <a:solidFill>
                  <a:schemeClr val="dk1"/>
                </a:solidFill>
                <a:latin typeface="Arial"/>
                <a:ea typeface="Arial"/>
                <a:cs typeface="Arial"/>
                <a:sym typeface="Arial"/>
              </a:rPr>
              <a:t>The judge will also consider such factors as drug use, residence, employment, and family ties in deciding whether to hold or release the defendant</a:t>
            </a:r>
            <a:r>
              <a:rPr lang="en-US" sz="2800" b="0" i="0" u="none" strike="noStrike" cap="none" dirty="0">
                <a:solidFill>
                  <a:schemeClr val="dk1"/>
                </a:solidFill>
                <a:latin typeface="Arial"/>
                <a:ea typeface="Arial"/>
                <a:cs typeface="Arial"/>
                <a:sym typeface="Arial"/>
              </a:rPr>
              <a:t>. </a:t>
            </a:r>
            <a:endParaRPr sz="2800" b="0" i="0" u="none" strike="noStrike" cap="none" dirty="0">
              <a:solidFill>
                <a:schemeClr val="dk1"/>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7" name="Google Shape;207;p33"/>
          <p:cNvSpPr txBox="1">
            <a:spLocks noGrp="1"/>
          </p:cNvSpPr>
          <p:nvPr>
            <p:ph type="title"/>
          </p:nvPr>
        </p:nvSpPr>
        <p:spPr>
          <a:xfrm>
            <a:off x="582303" y="19968"/>
            <a:ext cx="6347713" cy="13208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dirty="0">
                <a:solidFill>
                  <a:schemeClr val="dk2"/>
                </a:solidFill>
                <a:latin typeface="Arial"/>
                <a:ea typeface="Arial"/>
                <a:cs typeface="Arial"/>
                <a:sym typeface="Arial"/>
              </a:rPr>
              <a:t>Prosecution and Pretrial</a:t>
            </a:r>
            <a:endParaRPr sz="4400" b="0" i="0" u="none" strike="noStrike" cap="none" dirty="0">
              <a:solidFill>
                <a:schemeClr val="dk2"/>
              </a:solidFill>
              <a:latin typeface="Arial"/>
              <a:ea typeface="Arial"/>
              <a:cs typeface="Arial"/>
              <a:sym typeface="Arial"/>
            </a:endParaRPr>
          </a:p>
        </p:txBody>
      </p:sp>
      <p:sp>
        <p:nvSpPr>
          <p:cNvPr id="206" name="Google Shape;206;p33"/>
          <p:cNvSpPr txBox="1">
            <a:spLocks noGrp="1"/>
          </p:cNvSpPr>
          <p:nvPr>
            <p:ph idx="1"/>
          </p:nvPr>
        </p:nvSpPr>
        <p:spPr>
          <a:xfrm>
            <a:off x="457200" y="1340768"/>
            <a:ext cx="8229600" cy="4785395"/>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3200"/>
              <a:buFont typeface="Arial"/>
              <a:buChar char="•"/>
            </a:pPr>
            <a:r>
              <a:rPr lang="en-US" sz="3200" b="0" i="0" u="none" strike="noStrike" cap="none" dirty="0">
                <a:solidFill>
                  <a:schemeClr val="dk1"/>
                </a:solidFill>
                <a:latin typeface="Arial"/>
                <a:ea typeface="Arial"/>
                <a:cs typeface="Arial"/>
                <a:sym typeface="Arial"/>
              </a:rPr>
              <a:t>Grand Jury or Preliminary Hearing</a:t>
            </a:r>
            <a:endParaRPr dirty="0"/>
          </a:p>
          <a:p>
            <a:pPr marL="742950" marR="0" lvl="1" indent="-285750" algn="l" rtl="0">
              <a:spcBef>
                <a:spcPts val="480"/>
              </a:spcBef>
              <a:spcAft>
                <a:spcPts val="0"/>
              </a:spcAft>
              <a:buClr>
                <a:schemeClr val="dk1"/>
              </a:buClr>
              <a:buSzPts val="2400"/>
              <a:buFont typeface="Arial"/>
              <a:buChar char="–"/>
            </a:pPr>
            <a:r>
              <a:rPr lang="en-US" sz="2400" b="0" i="0" u="none" strike="noStrike" cap="none" dirty="0">
                <a:solidFill>
                  <a:schemeClr val="dk1"/>
                </a:solidFill>
                <a:latin typeface="Arial"/>
                <a:ea typeface="Arial"/>
                <a:cs typeface="Arial"/>
                <a:sym typeface="Arial"/>
              </a:rPr>
              <a:t>In about one-half of the states, defendants have the right to have their cases heard by a grand jury, which means that a jury of citizens must hear the evidence presented by the prosecutor and decide whether there is enough evidence to indict the accused of the crime. </a:t>
            </a:r>
            <a:endParaRPr dirty="0"/>
          </a:p>
          <a:p>
            <a:pPr marL="742950" marR="0" lvl="1" indent="-285750" algn="l" rtl="0">
              <a:spcBef>
                <a:spcPts val="480"/>
              </a:spcBef>
              <a:spcAft>
                <a:spcPts val="0"/>
              </a:spcAft>
              <a:buClr>
                <a:schemeClr val="dk1"/>
              </a:buClr>
              <a:buSzPts val="2400"/>
              <a:buFont typeface="Arial"/>
              <a:buChar char="–"/>
            </a:pPr>
            <a:r>
              <a:rPr lang="en-US" sz="2400" b="0" i="0" u="none" strike="noStrike" cap="none" dirty="0">
                <a:solidFill>
                  <a:schemeClr val="dk1"/>
                </a:solidFill>
                <a:latin typeface="Arial"/>
                <a:ea typeface="Arial"/>
                <a:cs typeface="Arial"/>
                <a:sym typeface="Arial"/>
              </a:rPr>
              <a:t>If the grand jury decides there is enough evidence, the grand jury submits to the court an indictment, or written statement of the facts of the offense charged against the accused.</a:t>
            </a:r>
            <a:endParaRPr sz="2400" b="0" i="0" u="none" strike="noStrike" cap="none" dirty="0">
              <a:solidFill>
                <a:schemeClr val="dk1"/>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3" name="Google Shape;213;p34"/>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a:solidFill>
                  <a:schemeClr val="dk2"/>
                </a:solidFill>
                <a:latin typeface="Arial"/>
                <a:ea typeface="Arial"/>
                <a:cs typeface="Arial"/>
                <a:sym typeface="Arial"/>
              </a:rPr>
              <a:t>Prosecution and Pretrial</a:t>
            </a:r>
            <a:endParaRPr sz="4400" b="0" i="0" u="none" strike="noStrike" cap="none">
              <a:solidFill>
                <a:schemeClr val="dk2"/>
              </a:solidFill>
              <a:latin typeface="Arial"/>
              <a:ea typeface="Arial"/>
              <a:cs typeface="Arial"/>
              <a:sym typeface="Arial"/>
            </a:endParaRPr>
          </a:p>
        </p:txBody>
      </p:sp>
      <p:sp>
        <p:nvSpPr>
          <p:cNvPr id="212" name="Google Shape;212;p34"/>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742950" marR="0" lvl="1" indent="-285750" algn="l" rtl="0">
              <a:spcBef>
                <a:spcPts val="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In other cases, the accused may have to appear at a preliminary hearing in court, where the judge may hear evidence and the defendant is formally indicted or released. </a:t>
            </a:r>
            <a:endParaRPr sz="2800" b="0" i="0" u="none" strike="noStrike" cap="none">
              <a:solidFill>
                <a:schemeClr val="dk1"/>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35"/>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a:solidFill>
                  <a:schemeClr val="dk2"/>
                </a:solidFill>
                <a:latin typeface="Arial"/>
                <a:ea typeface="Arial"/>
                <a:cs typeface="Arial"/>
                <a:sym typeface="Arial"/>
              </a:rPr>
              <a:t>Prosecution and Pretrial</a:t>
            </a:r>
            <a:endParaRPr sz="4400" b="0" i="0" u="none" strike="noStrike" cap="none">
              <a:solidFill>
                <a:schemeClr val="dk2"/>
              </a:solidFill>
              <a:latin typeface="Arial"/>
              <a:ea typeface="Arial"/>
              <a:cs typeface="Arial"/>
              <a:sym typeface="Arial"/>
            </a:endParaRPr>
          </a:p>
        </p:txBody>
      </p:sp>
      <p:sp>
        <p:nvSpPr>
          <p:cNvPr id="219" name="Google Shape;219;p35"/>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3200"/>
              <a:buFont typeface="Arial"/>
              <a:buChar char="•"/>
            </a:pPr>
            <a:r>
              <a:rPr lang="en-US" sz="3200" b="1" i="0" u="none" strike="noStrike" cap="none">
                <a:solidFill>
                  <a:schemeClr val="dk1"/>
                </a:solidFill>
                <a:latin typeface="Arial"/>
                <a:ea typeface="Arial"/>
                <a:cs typeface="Arial"/>
                <a:sym typeface="Arial"/>
              </a:rPr>
              <a:t>Arraignment</a:t>
            </a:r>
            <a:endParaRPr/>
          </a:p>
          <a:p>
            <a:pPr marL="742950" marR="0" lvl="1" indent="-285750" algn="l" rtl="0">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The defendant is brought before the judge to be informed of the charges and his or her rights. </a:t>
            </a:r>
            <a:endParaRPr/>
          </a:p>
          <a:p>
            <a:pPr marL="742950" marR="0" lvl="1" indent="-285750" algn="l" rtl="0">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The defendant pleads guilty, not guilty, or no contest (accepts the penalty without admitting guilt). </a:t>
            </a:r>
            <a:endParaRPr sz="2800" b="0" i="0" u="none" strike="noStrike" cap="none">
              <a:solidFill>
                <a:schemeClr val="dk1"/>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36"/>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a:solidFill>
                  <a:schemeClr val="dk2"/>
                </a:solidFill>
                <a:latin typeface="Arial"/>
                <a:ea typeface="Arial"/>
                <a:cs typeface="Arial"/>
                <a:sym typeface="Arial"/>
              </a:rPr>
              <a:t>Prosecution and Pretrial</a:t>
            </a:r>
            <a:endParaRPr sz="4400" b="0" i="0" u="none" strike="noStrike" cap="none">
              <a:solidFill>
                <a:schemeClr val="dk2"/>
              </a:solidFill>
              <a:latin typeface="Arial"/>
              <a:ea typeface="Arial"/>
              <a:cs typeface="Arial"/>
              <a:sym typeface="Arial"/>
            </a:endParaRPr>
          </a:p>
        </p:txBody>
      </p:sp>
      <p:sp>
        <p:nvSpPr>
          <p:cNvPr id="225" name="Google Shape;225;p36"/>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742950" marR="0" lvl="1" indent="-285750" algn="l" rtl="0">
              <a:spcBef>
                <a:spcPts val="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If the defendant pleads guilty or no contest, no trial is held, and offender is sentenced then or later.</a:t>
            </a:r>
            <a:endParaRPr/>
          </a:p>
          <a:p>
            <a:pPr marL="742950" marR="0" lvl="1" indent="-285750" algn="l" rtl="0">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If the defendant pleads not guilty, a date is set for the trial. If a plea agreement is negotiated, no trial is held. </a:t>
            </a:r>
            <a:endParaRPr sz="2800" b="0" i="0" u="none" strike="noStrike" cap="none">
              <a:solidFill>
                <a:schemeClr val="dk1"/>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37"/>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1" i="0" u="none" strike="noStrike" cap="none">
                <a:solidFill>
                  <a:schemeClr val="dk2"/>
                </a:solidFill>
                <a:latin typeface="Arial"/>
                <a:ea typeface="Arial"/>
                <a:cs typeface="Arial"/>
                <a:sym typeface="Arial"/>
              </a:rPr>
              <a:t>Adjudication (Trial Process)</a:t>
            </a:r>
            <a:endParaRPr sz="4400" b="0" i="0" u="none" strike="noStrike" cap="none">
              <a:solidFill>
                <a:schemeClr val="dk2"/>
              </a:solidFill>
              <a:latin typeface="Arial"/>
              <a:ea typeface="Arial"/>
              <a:cs typeface="Arial"/>
              <a:sym typeface="Arial"/>
            </a:endParaRPr>
          </a:p>
        </p:txBody>
      </p:sp>
      <p:sp>
        <p:nvSpPr>
          <p:cNvPr id="231" name="Google Shape;231;p37"/>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3200"/>
              <a:buFont typeface="Arial"/>
              <a:buChar char="•"/>
            </a:pPr>
            <a:r>
              <a:rPr lang="en-US" sz="3200" b="1" i="0" u="none" strike="noStrike" cap="none">
                <a:solidFill>
                  <a:schemeClr val="dk1"/>
                </a:solidFill>
                <a:latin typeface="Arial"/>
                <a:ea typeface="Arial"/>
                <a:cs typeface="Arial"/>
                <a:sym typeface="Arial"/>
              </a:rPr>
              <a:t>Plea Agreements</a:t>
            </a:r>
            <a:endParaRPr/>
          </a:p>
          <a:p>
            <a:pPr marL="742950" marR="0" lvl="1" indent="-285750" algn="l" rtl="0">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The majority of cases are resolved by plea agreements rather than trials.</a:t>
            </a:r>
            <a:endParaRPr/>
          </a:p>
          <a:p>
            <a:pPr marL="742950" marR="0" lvl="1" indent="-285750" algn="l" rtl="0">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A plea agreement means that the defendant has agreed to plead guilty to one or more of the charges in exchange for one of the following:</a:t>
            </a:r>
            <a:endParaRPr/>
          </a:p>
          <a:p>
            <a:pPr marL="1600200" marR="0" lvl="3" indent="-101600" algn="l" rtl="0">
              <a:spcBef>
                <a:spcPts val="400"/>
              </a:spcBef>
              <a:spcAft>
                <a:spcPts val="0"/>
              </a:spcAft>
              <a:buClr>
                <a:schemeClr val="dk1"/>
              </a:buClr>
              <a:buSzPts val="2000"/>
              <a:buFont typeface="Arial"/>
              <a:buNone/>
            </a:pPr>
            <a:endParaRPr sz="2000" b="0" i="0" u="none" strike="noStrike" cap="none">
              <a:solidFill>
                <a:schemeClr val="dk1"/>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38"/>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1" i="0" u="none" strike="noStrike" cap="none">
                <a:solidFill>
                  <a:schemeClr val="dk2"/>
                </a:solidFill>
                <a:latin typeface="Arial"/>
                <a:ea typeface="Arial"/>
                <a:cs typeface="Arial"/>
                <a:sym typeface="Arial"/>
              </a:rPr>
              <a:t>Adjudication (Trial Process)</a:t>
            </a:r>
            <a:endParaRPr sz="4400" b="0" i="0" u="none" strike="noStrike" cap="none">
              <a:solidFill>
                <a:schemeClr val="dk2"/>
              </a:solidFill>
              <a:latin typeface="Arial"/>
              <a:ea typeface="Arial"/>
              <a:cs typeface="Arial"/>
              <a:sym typeface="Arial"/>
            </a:endParaRPr>
          </a:p>
        </p:txBody>
      </p:sp>
      <p:sp>
        <p:nvSpPr>
          <p:cNvPr id="237" name="Google Shape;237;p38"/>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742950" marR="0" lvl="2" indent="-342900" algn="l" rtl="0">
              <a:spcBef>
                <a:spcPts val="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A plea agreement means that the defendant has agreed to plead guilty to one or more of the charges in exchange for one of the following:</a:t>
            </a:r>
            <a:endParaRPr/>
          </a:p>
          <a:p>
            <a:pPr marL="1200150" marR="0" lvl="3" indent="-342900" algn="l" rtl="0">
              <a:spcBef>
                <a:spcPts val="400"/>
              </a:spcBef>
              <a:spcAft>
                <a:spcPts val="0"/>
              </a:spcAft>
              <a:buClr>
                <a:schemeClr val="dk1"/>
              </a:buClr>
              <a:buSzPts val="2000"/>
              <a:buFont typeface="Arial"/>
              <a:buChar char="–"/>
            </a:pPr>
            <a:r>
              <a:rPr lang="en-US" sz="2000" b="0" i="0" u="none" strike="noStrike" cap="none">
                <a:solidFill>
                  <a:schemeClr val="dk1"/>
                </a:solidFill>
                <a:latin typeface="Arial"/>
                <a:ea typeface="Arial"/>
                <a:cs typeface="Arial"/>
                <a:sym typeface="Arial"/>
              </a:rPr>
              <a:t>dismissal of one or more changes,</a:t>
            </a:r>
            <a:endParaRPr/>
          </a:p>
          <a:p>
            <a:pPr marL="1200150" marR="0" lvl="3" indent="-342900" algn="l" rtl="0">
              <a:spcBef>
                <a:spcPts val="400"/>
              </a:spcBef>
              <a:spcAft>
                <a:spcPts val="0"/>
              </a:spcAft>
              <a:buClr>
                <a:schemeClr val="dk1"/>
              </a:buClr>
              <a:buSzPts val="2000"/>
              <a:buFont typeface="Arial"/>
              <a:buChar char="–"/>
            </a:pPr>
            <a:r>
              <a:rPr lang="en-US" sz="2000" b="0" i="0" u="none" strike="noStrike" cap="none">
                <a:solidFill>
                  <a:schemeClr val="dk1"/>
                </a:solidFill>
                <a:latin typeface="Arial"/>
                <a:ea typeface="Arial"/>
                <a:cs typeface="Arial"/>
                <a:sym typeface="Arial"/>
              </a:rPr>
              <a:t>a lesser degree of the charged offense,</a:t>
            </a:r>
            <a:endParaRPr/>
          </a:p>
          <a:p>
            <a:pPr marL="1200150" marR="0" lvl="3" indent="-342900" algn="l" rtl="0">
              <a:spcBef>
                <a:spcPts val="400"/>
              </a:spcBef>
              <a:spcAft>
                <a:spcPts val="0"/>
              </a:spcAft>
              <a:buClr>
                <a:schemeClr val="dk1"/>
              </a:buClr>
              <a:buSzPts val="2000"/>
              <a:buFont typeface="Arial"/>
              <a:buChar char="–"/>
            </a:pPr>
            <a:r>
              <a:rPr lang="en-US" sz="2000" b="0" i="0" u="none" strike="noStrike" cap="none">
                <a:solidFill>
                  <a:schemeClr val="dk1"/>
                </a:solidFill>
                <a:latin typeface="Arial"/>
                <a:ea typeface="Arial"/>
                <a:cs typeface="Arial"/>
                <a:sym typeface="Arial"/>
              </a:rPr>
              <a:t>a recommendation for a lenient sentence,</a:t>
            </a:r>
            <a:endParaRPr/>
          </a:p>
          <a:p>
            <a:pPr marL="1200150" marR="0" lvl="3" indent="-342900" algn="l" rtl="0">
              <a:spcBef>
                <a:spcPts val="400"/>
              </a:spcBef>
              <a:spcAft>
                <a:spcPts val="0"/>
              </a:spcAft>
              <a:buClr>
                <a:schemeClr val="dk1"/>
              </a:buClr>
              <a:buSzPts val="2000"/>
              <a:buFont typeface="Arial"/>
              <a:buChar char="–"/>
            </a:pPr>
            <a:r>
              <a:rPr lang="en-US" sz="2000" b="0" i="0" u="none" strike="noStrike" cap="none">
                <a:solidFill>
                  <a:schemeClr val="dk1"/>
                </a:solidFill>
                <a:latin typeface="Arial"/>
                <a:ea typeface="Arial"/>
                <a:cs typeface="Arial"/>
                <a:sym typeface="Arial"/>
              </a:rPr>
              <a:t>not recommending the maximum sentence, or making no recommendation.</a:t>
            </a:r>
            <a:endParaRPr/>
          </a:p>
          <a:p>
            <a:pPr marL="742950" marR="0" lvl="2" indent="-342900" algn="l" rtl="0">
              <a:spcBef>
                <a:spcPts val="48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The law does not require prosecutors to inform victims about plea agreements or seek their approval. </a:t>
            </a:r>
            <a:endParaRPr/>
          </a:p>
          <a:p>
            <a:pPr marL="742950" marR="0" lvl="1" indent="-107950" algn="l" rtl="0">
              <a:spcBef>
                <a:spcPts val="560"/>
              </a:spcBef>
              <a:spcAft>
                <a:spcPts val="0"/>
              </a:spcAft>
              <a:buClr>
                <a:schemeClr val="dk1"/>
              </a:buClr>
              <a:buSzPts val="2800"/>
              <a:buFont typeface="Arial"/>
              <a:buNone/>
            </a:pPr>
            <a:endParaRPr sz="2800" b="0" i="0" u="none" strike="noStrike" cap="none">
              <a:solidFill>
                <a:schemeClr val="dk1"/>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39"/>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1" i="0" u="none" strike="noStrike" cap="none">
                <a:solidFill>
                  <a:schemeClr val="dk2"/>
                </a:solidFill>
                <a:latin typeface="Arial"/>
                <a:ea typeface="Arial"/>
                <a:cs typeface="Arial"/>
                <a:sym typeface="Arial"/>
              </a:rPr>
              <a:t>Adjudication (Trial Process)</a:t>
            </a:r>
            <a:endParaRPr sz="4400" b="0" i="0" u="none" strike="noStrike" cap="none">
              <a:solidFill>
                <a:schemeClr val="dk2"/>
              </a:solidFill>
              <a:latin typeface="Arial"/>
              <a:ea typeface="Arial"/>
              <a:cs typeface="Arial"/>
              <a:sym typeface="Arial"/>
            </a:endParaRPr>
          </a:p>
        </p:txBody>
      </p:sp>
      <p:sp>
        <p:nvSpPr>
          <p:cNvPr id="243" name="Google Shape;243;p39"/>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3200"/>
              <a:buFont typeface="Arial"/>
              <a:buChar char="•"/>
            </a:pPr>
            <a:r>
              <a:rPr lang="en-US" sz="2000" b="1" i="0" u="none" strike="noStrike" cap="none" dirty="0">
                <a:solidFill>
                  <a:schemeClr val="dk1"/>
                </a:solidFill>
                <a:latin typeface="Arial"/>
                <a:ea typeface="Arial"/>
                <a:cs typeface="Arial"/>
                <a:sym typeface="Arial"/>
              </a:rPr>
              <a:t>Trial</a:t>
            </a:r>
            <a:endParaRPr sz="2000" dirty="0"/>
          </a:p>
          <a:p>
            <a:pPr marL="742950" marR="0" lvl="1" indent="-285750" algn="l" rtl="0">
              <a:spcBef>
                <a:spcPts val="560"/>
              </a:spcBef>
              <a:spcAft>
                <a:spcPts val="0"/>
              </a:spcAft>
              <a:buClr>
                <a:schemeClr val="dk1"/>
              </a:buClr>
              <a:buSzPts val="2800"/>
              <a:buFont typeface="Arial"/>
              <a:buChar char="–"/>
            </a:pPr>
            <a:r>
              <a:rPr lang="en-US" sz="2000" b="0" i="0" u="none" strike="noStrike" cap="none" dirty="0">
                <a:solidFill>
                  <a:schemeClr val="dk1"/>
                </a:solidFill>
                <a:latin typeface="Arial"/>
                <a:ea typeface="Arial"/>
                <a:cs typeface="Arial"/>
                <a:sym typeface="Arial"/>
              </a:rPr>
              <a:t>Trials are held before a judge (bench trial) or judge and jury (jury trial), depending on the seriousness of the crime and other factors.</a:t>
            </a:r>
            <a:endParaRPr sz="2000" dirty="0"/>
          </a:p>
          <a:p>
            <a:pPr marL="742950" marR="0" lvl="1" indent="-285750" algn="l" rtl="0">
              <a:spcBef>
                <a:spcPts val="560"/>
              </a:spcBef>
              <a:spcAft>
                <a:spcPts val="0"/>
              </a:spcAft>
              <a:buClr>
                <a:schemeClr val="dk1"/>
              </a:buClr>
              <a:buSzPts val="2800"/>
              <a:buFont typeface="Arial"/>
              <a:buChar char="–"/>
            </a:pPr>
            <a:r>
              <a:rPr lang="en-US" sz="2000" b="0" i="0" u="none" strike="noStrike" cap="none" dirty="0">
                <a:solidFill>
                  <a:schemeClr val="dk1"/>
                </a:solidFill>
                <a:latin typeface="Arial"/>
                <a:ea typeface="Arial"/>
                <a:cs typeface="Arial"/>
                <a:sym typeface="Arial"/>
              </a:rPr>
              <a:t> The prosecutor and defense attorney present evidence and question witnesses.</a:t>
            </a:r>
            <a:endParaRPr sz="2000" dirty="0"/>
          </a:p>
          <a:p>
            <a:pPr marL="742950" marR="0" lvl="1" indent="-285750" algn="l" rtl="0">
              <a:spcBef>
                <a:spcPts val="560"/>
              </a:spcBef>
              <a:spcAft>
                <a:spcPts val="0"/>
              </a:spcAft>
              <a:buClr>
                <a:schemeClr val="dk1"/>
              </a:buClr>
              <a:buSzPts val="2800"/>
              <a:buFont typeface="Arial"/>
              <a:buChar char="–"/>
            </a:pPr>
            <a:r>
              <a:rPr lang="en-US" sz="2000" b="0" i="0" u="none" strike="noStrike" cap="none" dirty="0">
                <a:solidFill>
                  <a:schemeClr val="dk1"/>
                </a:solidFill>
                <a:latin typeface="Arial"/>
                <a:ea typeface="Arial"/>
                <a:cs typeface="Arial"/>
                <a:sym typeface="Arial"/>
              </a:rPr>
              <a:t>The judge or jury finds the defendant guilty or not guilty on the original charges or lesser charges.</a:t>
            </a:r>
            <a:endParaRPr sz="2000" b="0" i="0" u="none" strike="noStrike" cap="none" dirty="0">
              <a:solidFill>
                <a:schemeClr val="dk1"/>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40"/>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1" i="0" u="none" strike="noStrike" cap="none">
                <a:solidFill>
                  <a:schemeClr val="dk2"/>
                </a:solidFill>
                <a:latin typeface="Arial"/>
                <a:ea typeface="Arial"/>
                <a:cs typeface="Arial"/>
                <a:sym typeface="Arial"/>
              </a:rPr>
              <a:t>Adjudication (Trial Process)</a:t>
            </a:r>
            <a:endParaRPr sz="4400" b="0" i="0" u="none" strike="noStrike" cap="none">
              <a:solidFill>
                <a:schemeClr val="dk2"/>
              </a:solidFill>
              <a:latin typeface="Arial"/>
              <a:ea typeface="Arial"/>
              <a:cs typeface="Arial"/>
              <a:sym typeface="Arial"/>
            </a:endParaRPr>
          </a:p>
        </p:txBody>
      </p:sp>
      <p:sp>
        <p:nvSpPr>
          <p:cNvPr id="249" name="Google Shape;249;p40"/>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742950" marR="0" lvl="1" indent="-285750" algn="l" rtl="0">
              <a:spcBef>
                <a:spcPts val="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Defendants found not guilty are usually released.</a:t>
            </a:r>
            <a:endParaRPr/>
          </a:p>
          <a:p>
            <a:pPr marL="742950" marR="0" lvl="1" indent="-285750" algn="l" rtl="0">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If the verdict is guilty, the judge will set a date for sentencing. </a:t>
            </a:r>
            <a:endParaRPr sz="2800" b="0" i="0" u="none" strike="noStrike" cap="none">
              <a:solidFill>
                <a:schemeClr val="dk1"/>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41"/>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1" i="0" u="none" strike="noStrike" cap="none">
                <a:solidFill>
                  <a:schemeClr val="dk2"/>
                </a:solidFill>
                <a:latin typeface="Arial"/>
                <a:ea typeface="Arial"/>
                <a:cs typeface="Arial"/>
                <a:sym typeface="Arial"/>
              </a:rPr>
              <a:t>Post-Trial</a:t>
            </a:r>
            <a:endParaRPr sz="4400" b="0" i="0" u="none" strike="noStrike" cap="none">
              <a:solidFill>
                <a:schemeClr val="dk2"/>
              </a:solidFill>
              <a:latin typeface="Arial"/>
              <a:ea typeface="Arial"/>
              <a:cs typeface="Arial"/>
              <a:sym typeface="Arial"/>
            </a:endParaRPr>
          </a:p>
        </p:txBody>
      </p:sp>
      <p:sp>
        <p:nvSpPr>
          <p:cNvPr id="255" name="Google Shape;255;p41"/>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3200"/>
              <a:buFont typeface="Arial"/>
              <a:buChar char="•"/>
            </a:pPr>
            <a:r>
              <a:rPr lang="en-US" sz="3200" b="1" i="0" u="none" strike="noStrike" cap="none">
                <a:solidFill>
                  <a:schemeClr val="dk1"/>
                </a:solidFill>
                <a:latin typeface="Arial"/>
                <a:ea typeface="Arial"/>
                <a:cs typeface="Arial"/>
                <a:sym typeface="Arial"/>
              </a:rPr>
              <a:t>Sentencing</a:t>
            </a:r>
            <a:endParaRPr/>
          </a:p>
          <a:p>
            <a:pPr marL="742950" marR="0" lvl="1" indent="-285750" algn="l" rtl="0">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Victims are allowed to prepare for the judge (and perhaps to read at the sentencing hearing) a victim impact statement that explains how the crime affected them. </a:t>
            </a:r>
            <a:endParaRPr/>
          </a:p>
          <a:p>
            <a:pPr marL="742950" marR="0" lvl="1" indent="-285750" algn="l" rtl="0">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In deciding on a sentence, the judge has a range of choices, depending on the crime. </a:t>
            </a:r>
            <a:endParaRPr/>
          </a:p>
          <a:p>
            <a:pPr marL="742950" marR="0" lvl="1" indent="-107950" algn="l" rtl="0">
              <a:spcBef>
                <a:spcPts val="560"/>
              </a:spcBef>
              <a:spcAft>
                <a:spcPts val="0"/>
              </a:spcAft>
              <a:buClr>
                <a:schemeClr val="dk1"/>
              </a:buClr>
              <a:buSzPts val="2800"/>
              <a:buFont typeface="Arial"/>
              <a:buNone/>
            </a:pPr>
            <a:endParaRPr sz="2800" b="0" i="0" u="none" strike="noStrike" cap="none">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7" name="Google Shape;97;p15"/>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a:solidFill>
                  <a:schemeClr val="dk2"/>
                </a:solidFill>
                <a:latin typeface="Arial"/>
                <a:ea typeface="Arial"/>
                <a:cs typeface="Arial"/>
                <a:sym typeface="Arial"/>
              </a:rPr>
              <a:t>Video</a:t>
            </a:r>
            <a:endParaRPr sz="4400" b="0" i="0" u="none" strike="noStrike" cap="none">
              <a:solidFill>
                <a:schemeClr val="dk2"/>
              </a:solidFill>
              <a:latin typeface="Arial"/>
              <a:ea typeface="Arial"/>
              <a:cs typeface="Arial"/>
              <a:sym typeface="Arial"/>
            </a:endParaRPr>
          </a:p>
        </p:txBody>
      </p:sp>
      <p:sp>
        <p:nvSpPr>
          <p:cNvPr id="96" name="Google Shape;96;p15"/>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chemeClr val="dk1"/>
              </a:buClr>
              <a:buSzPts val="3200"/>
              <a:buFont typeface="Calibri"/>
              <a:buChar char="•"/>
            </a:pPr>
            <a:r>
              <a:rPr lang="en-US" sz="3200" b="0" i="0" u="none" strike="noStrike" cap="none">
                <a:solidFill>
                  <a:schemeClr val="dk1"/>
                </a:solidFill>
                <a:latin typeface="Calibri"/>
                <a:ea typeface="Calibri"/>
                <a:cs typeface="Calibri"/>
                <a:sym typeface="Calibri"/>
              </a:rPr>
              <a:t>Addiction and the Justice System: 		Deciphering the Maze</a:t>
            </a:r>
            <a:endParaRPr/>
          </a:p>
          <a:p>
            <a:pPr marL="0" marR="0" lvl="0" indent="0" algn="l" rtl="0">
              <a:lnSpc>
                <a:spcPct val="115000"/>
              </a:lnSpc>
              <a:spcBef>
                <a:spcPts val="1000"/>
              </a:spcBef>
              <a:spcAft>
                <a:spcPts val="0"/>
              </a:spcAft>
              <a:buClr>
                <a:schemeClr val="dk1"/>
              </a:buClr>
              <a:buSzPts val="2400"/>
              <a:buFont typeface="Calibri"/>
              <a:buNone/>
            </a:pPr>
            <a:r>
              <a:rPr lang="en-US" sz="2400" b="0" i="0" u="sng" strike="noStrike" cap="none">
                <a:solidFill>
                  <a:schemeClr val="hlink"/>
                </a:solidFill>
                <a:latin typeface="Calibri"/>
                <a:ea typeface="Calibri"/>
                <a:cs typeface="Calibri"/>
                <a:sym typeface="Calibri"/>
                <a:hlinkClick r:id="rId3"/>
              </a:rPr>
              <a:t>http://media.recoverymonth.gov/asf1/3CSAT/R2R-06/06-0705Justiceshow.wmv</a:t>
            </a:r>
            <a:endParaRPr sz="2400" b="0" i="0" u="none" strike="noStrike" cap="none">
              <a:solidFill>
                <a:schemeClr val="dk1"/>
              </a:solidFill>
              <a:latin typeface="Calibri"/>
              <a:ea typeface="Calibri"/>
              <a:cs typeface="Calibri"/>
              <a:sym typeface="Calibri"/>
            </a:endParaRPr>
          </a:p>
          <a:p>
            <a:pPr marL="342900" marR="0" lvl="0" indent="-342900" algn="l" rtl="0">
              <a:spcBef>
                <a:spcPts val="1640"/>
              </a:spcBef>
              <a:spcAft>
                <a:spcPts val="0"/>
              </a:spcAft>
              <a:buClr>
                <a:schemeClr val="dk1"/>
              </a:buClr>
              <a:buSzPts val="3200"/>
              <a:buFont typeface="Arial"/>
              <a:buNone/>
            </a:pPr>
            <a:endParaRPr sz="3200" b="0" i="0" u="none" strike="noStrike" cap="none">
              <a:solidFill>
                <a:schemeClr val="dk1"/>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42"/>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1" i="0" u="none" strike="noStrike" cap="none">
                <a:solidFill>
                  <a:schemeClr val="dk2"/>
                </a:solidFill>
                <a:latin typeface="Arial"/>
                <a:ea typeface="Arial"/>
                <a:cs typeface="Arial"/>
                <a:sym typeface="Arial"/>
              </a:rPr>
              <a:t>Post-Trial</a:t>
            </a:r>
            <a:endParaRPr sz="4400" b="0" i="0" u="none" strike="noStrike" cap="none">
              <a:solidFill>
                <a:schemeClr val="dk2"/>
              </a:solidFill>
              <a:latin typeface="Arial"/>
              <a:ea typeface="Arial"/>
              <a:cs typeface="Arial"/>
              <a:sym typeface="Arial"/>
            </a:endParaRPr>
          </a:p>
        </p:txBody>
      </p:sp>
      <p:sp>
        <p:nvSpPr>
          <p:cNvPr id="261" name="Google Shape;261;p42"/>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742950" marR="0" lvl="1" indent="-285750" algn="l" rtl="0">
              <a:spcBef>
                <a:spcPts val="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These choices include restitution (paying the victim for costs related to the crime), fines (paid to the court), probation, jail or prison, or the death penalty. </a:t>
            </a:r>
            <a:endParaRPr/>
          </a:p>
          <a:p>
            <a:pPr marL="742950" marR="0" lvl="1" indent="-285750" algn="l" rtl="0">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In some cases, the defendant appeals the case, seeking either a new trial or to overturn or change the sentence.</a:t>
            </a:r>
            <a:endParaRPr sz="2800" b="0" i="0" u="none" strike="noStrike" cap="none">
              <a:solidFill>
                <a:schemeClr val="dk1"/>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43"/>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1" i="0" u="none" strike="noStrike" cap="none">
                <a:solidFill>
                  <a:schemeClr val="dk2"/>
                </a:solidFill>
                <a:latin typeface="Arial"/>
                <a:ea typeface="Arial"/>
                <a:cs typeface="Arial"/>
                <a:sym typeface="Arial"/>
              </a:rPr>
              <a:t>Post-Trial</a:t>
            </a:r>
            <a:endParaRPr sz="4400" b="0" i="0" u="none" strike="noStrike" cap="none">
              <a:solidFill>
                <a:schemeClr val="dk2"/>
              </a:solidFill>
              <a:latin typeface="Arial"/>
              <a:ea typeface="Arial"/>
              <a:cs typeface="Arial"/>
              <a:sym typeface="Arial"/>
            </a:endParaRPr>
          </a:p>
        </p:txBody>
      </p:sp>
      <p:sp>
        <p:nvSpPr>
          <p:cNvPr id="267" name="Google Shape;267;p43"/>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742950" marR="0" lvl="1" indent="-285750" algn="l" rtl="0">
              <a:spcBef>
                <a:spcPts val="0"/>
              </a:spcBef>
              <a:spcAft>
                <a:spcPts val="0"/>
              </a:spcAft>
              <a:buClr>
                <a:schemeClr val="dk1"/>
              </a:buClr>
              <a:buSzPts val="2800"/>
              <a:buFont typeface="Arial"/>
              <a:buChar char="–"/>
            </a:pPr>
            <a:r>
              <a:rPr lang="en-US" sz="1800" b="1" i="0" u="none" strike="noStrike" cap="none" dirty="0">
                <a:solidFill>
                  <a:schemeClr val="dk1"/>
                </a:solidFill>
                <a:latin typeface="Arial"/>
                <a:ea typeface="Arial"/>
                <a:cs typeface="Arial"/>
                <a:sym typeface="Arial"/>
              </a:rPr>
              <a:t>Probation or Parole</a:t>
            </a:r>
            <a:endParaRPr sz="1800" dirty="0"/>
          </a:p>
          <a:p>
            <a:pPr marL="1143000" marR="0" lvl="2" indent="-228600" algn="l" rtl="0">
              <a:spcBef>
                <a:spcPts val="480"/>
              </a:spcBef>
              <a:spcAft>
                <a:spcPts val="0"/>
              </a:spcAft>
              <a:buClr>
                <a:schemeClr val="dk1"/>
              </a:buClr>
              <a:buSzPts val="2400"/>
              <a:buFont typeface="Arial"/>
              <a:buChar char="•"/>
            </a:pPr>
            <a:r>
              <a:rPr lang="en-US" sz="1800" b="0" i="0" u="none" strike="noStrike" cap="none" dirty="0">
                <a:solidFill>
                  <a:schemeClr val="dk1"/>
                </a:solidFill>
                <a:latin typeface="Arial"/>
                <a:ea typeface="Arial"/>
                <a:cs typeface="Arial"/>
                <a:sym typeface="Arial"/>
              </a:rPr>
              <a:t>A judge may suspend a jail or prison sentence and instead place the offender on probation, usually under supervision in the community.</a:t>
            </a:r>
            <a:endParaRPr sz="1800" dirty="0"/>
          </a:p>
          <a:p>
            <a:pPr marL="1143000" marR="0" lvl="2" indent="-228600" algn="l" rtl="0">
              <a:spcBef>
                <a:spcPts val="480"/>
              </a:spcBef>
              <a:spcAft>
                <a:spcPts val="0"/>
              </a:spcAft>
              <a:buClr>
                <a:schemeClr val="dk1"/>
              </a:buClr>
              <a:buSzPts val="2400"/>
              <a:buFont typeface="Arial"/>
              <a:buChar char="•"/>
            </a:pPr>
            <a:r>
              <a:rPr lang="en-US" sz="1800" b="0" i="0" u="none" strike="noStrike" cap="none" dirty="0">
                <a:solidFill>
                  <a:schemeClr val="dk1"/>
                </a:solidFill>
                <a:latin typeface="Arial"/>
                <a:ea typeface="Arial"/>
                <a:cs typeface="Arial"/>
                <a:sym typeface="Arial"/>
              </a:rPr>
              <a:t>Offenders who have served part of their sentences in jail or prison may-under certain conditions-be released on parole, under the supervision of the corrections system or the court.</a:t>
            </a:r>
            <a:endParaRPr sz="1800" dirty="0"/>
          </a:p>
          <a:p>
            <a:pPr marL="1143000" marR="0" lvl="2" indent="-228600" algn="l" rtl="0">
              <a:spcBef>
                <a:spcPts val="480"/>
              </a:spcBef>
              <a:spcAft>
                <a:spcPts val="0"/>
              </a:spcAft>
              <a:buClr>
                <a:schemeClr val="dk1"/>
              </a:buClr>
              <a:buSzPts val="2400"/>
              <a:buFont typeface="Arial"/>
              <a:buChar char="•"/>
            </a:pPr>
            <a:r>
              <a:rPr lang="en-US" sz="1800" b="0" i="0" u="none" strike="noStrike" cap="none" dirty="0">
                <a:solidFill>
                  <a:schemeClr val="dk1"/>
                </a:solidFill>
                <a:latin typeface="Arial"/>
                <a:ea typeface="Arial"/>
                <a:cs typeface="Arial"/>
                <a:sym typeface="Arial"/>
              </a:rPr>
              <a:t>Offenders who violate the conditions of their probation or parole can be sent to jail or prison.</a:t>
            </a:r>
            <a:endParaRPr sz="1800" b="0" i="0" u="none" strike="noStrike" cap="none" dirty="0">
              <a:solidFill>
                <a:schemeClr val="dk1"/>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44"/>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1" i="0" u="none" strike="noStrike" cap="none">
                <a:solidFill>
                  <a:schemeClr val="dk2"/>
                </a:solidFill>
                <a:latin typeface="Arial"/>
                <a:ea typeface="Arial"/>
                <a:cs typeface="Arial"/>
                <a:sym typeface="Arial"/>
              </a:rPr>
              <a:t>If You Are a Victim</a:t>
            </a:r>
            <a:endParaRPr sz="4400" b="0" i="0" u="none" strike="noStrike" cap="none">
              <a:solidFill>
                <a:schemeClr val="dk2"/>
              </a:solidFill>
              <a:latin typeface="Arial"/>
              <a:ea typeface="Arial"/>
              <a:cs typeface="Arial"/>
              <a:sym typeface="Arial"/>
            </a:endParaRPr>
          </a:p>
        </p:txBody>
      </p:sp>
      <p:sp>
        <p:nvSpPr>
          <p:cNvPr id="273" name="Google Shape;273;p44"/>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1600"/>
              <a:buFont typeface="Arial"/>
              <a:buChar char="•"/>
            </a:pPr>
            <a:r>
              <a:rPr lang="en-US" sz="1400" b="0" i="0" u="none" strike="noStrike" cap="none" dirty="0">
                <a:solidFill>
                  <a:schemeClr val="dk1"/>
                </a:solidFill>
                <a:latin typeface="Arial"/>
                <a:ea typeface="Arial"/>
                <a:cs typeface="Arial"/>
                <a:sym typeface="Arial"/>
              </a:rPr>
              <a:t>The criminal justice system can be overwhelming, intimidating, and confusing for anyone who does not work within it every day. As a victim, you will need to know what to expect and have support throughout the process.</a:t>
            </a:r>
            <a:endParaRPr sz="1400" dirty="0"/>
          </a:p>
          <a:p>
            <a:pPr marL="342900" marR="0" lvl="0" indent="-342900" algn="l" rtl="0">
              <a:spcBef>
                <a:spcPts val="320"/>
              </a:spcBef>
              <a:spcAft>
                <a:spcPts val="0"/>
              </a:spcAft>
              <a:buClr>
                <a:schemeClr val="dk1"/>
              </a:buClr>
              <a:buSzPts val="1600"/>
              <a:buFont typeface="Arial"/>
              <a:buChar char="•"/>
            </a:pPr>
            <a:r>
              <a:rPr lang="en-US" sz="1400" b="0" i="0" u="none" strike="noStrike" cap="none" dirty="0">
                <a:solidFill>
                  <a:schemeClr val="dk1"/>
                </a:solidFill>
                <a:latin typeface="Arial"/>
                <a:ea typeface="Arial"/>
                <a:cs typeface="Arial"/>
                <a:sym typeface="Arial"/>
              </a:rPr>
              <a:t>You will also want to know your rights and the choices you may have to make.</a:t>
            </a:r>
            <a:r>
              <a:rPr lang="en-US" sz="1400" b="0" i="0" u="sng" strike="noStrike" cap="none" baseline="30000" dirty="0">
                <a:solidFill>
                  <a:schemeClr val="hlink"/>
                </a:solidFill>
                <a:latin typeface="Arial"/>
                <a:ea typeface="Arial"/>
                <a:cs typeface="Arial"/>
                <a:sym typeface="Arial"/>
                <a:hlinkClick r:id="rId3"/>
              </a:rPr>
              <a:t>4</a:t>
            </a:r>
            <a:r>
              <a:rPr lang="en-US" sz="1400" b="0" i="0" u="none" strike="noStrike" cap="none" dirty="0">
                <a:solidFill>
                  <a:schemeClr val="dk1"/>
                </a:solidFill>
                <a:latin typeface="Arial"/>
                <a:ea typeface="Arial"/>
                <a:cs typeface="Arial"/>
                <a:sym typeface="Arial"/>
              </a:rPr>
              <a:t> You may also need information and guidance to help you stay safe. For example, if you are harassed or stalked by the offender at any point in the criminal justice process, you should immediately report these violations to the police and inform the prosecutor. Also, while the offender is in jail or prison, the corrections staff is generally required to notify you if the offender is released or escapes or if a parole hearing is pending, if you request such notification. Also, most states have automated notification systems that allow registered victims (those who sign up) to check on the status of an offender at any time. Such systems will automatically notify you of an inmate's escape or release. (See www.vinelink.com/vinelink/initMap.do for more information about state notification systems.)</a:t>
            </a:r>
            <a:endParaRPr sz="1400" dirty="0"/>
          </a:p>
          <a:p>
            <a:pPr marL="342900" marR="0" lvl="0" indent="-342900" algn="l" rtl="0">
              <a:spcBef>
                <a:spcPts val="320"/>
              </a:spcBef>
              <a:spcAft>
                <a:spcPts val="0"/>
              </a:spcAft>
              <a:buClr>
                <a:schemeClr val="dk1"/>
              </a:buClr>
              <a:buSzPts val="1600"/>
              <a:buFont typeface="Arial"/>
              <a:buNone/>
            </a:pPr>
            <a:endParaRPr sz="1400" b="0" i="0" u="none" strike="noStrike" cap="none" dirty="0">
              <a:solidFill>
                <a:schemeClr val="dk1"/>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45"/>
          <p:cNvSpPr txBox="1">
            <a:spLocks noGrp="1"/>
          </p:cNvSpPr>
          <p:nvPr>
            <p:ph idx="1"/>
          </p:nvPr>
        </p:nvSpPr>
        <p:spPr>
          <a:xfrm>
            <a:off x="457200" y="404664"/>
            <a:ext cx="8229600" cy="5721499"/>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2000"/>
              <a:buFont typeface="Arial"/>
              <a:buChar char="•"/>
            </a:pPr>
            <a:r>
              <a:rPr lang="en-US" sz="2000" b="0" i="0" u="none" strike="noStrike" cap="none" dirty="0">
                <a:solidFill>
                  <a:schemeClr val="dk1"/>
                </a:solidFill>
                <a:latin typeface="Arial"/>
                <a:ea typeface="Arial"/>
                <a:cs typeface="Arial"/>
                <a:sym typeface="Arial"/>
              </a:rPr>
              <a:t>1. Readers may find it helpful to consult their local victim assistance program, local prosecutor's office, state attorney general's office, local or state bar association, or local law library for information specific to their own area or jurisdictions. </a:t>
            </a:r>
            <a:endParaRPr dirty="0"/>
          </a:p>
          <a:p>
            <a:pPr marL="342900" marR="0" lvl="0" indent="-342900" algn="l" rtl="0">
              <a:spcBef>
                <a:spcPts val="400"/>
              </a:spcBef>
              <a:spcAft>
                <a:spcPts val="0"/>
              </a:spcAft>
              <a:buClr>
                <a:schemeClr val="dk1"/>
              </a:buClr>
              <a:buSzPts val="2000"/>
              <a:buFont typeface="Arial"/>
              <a:buChar char="•"/>
            </a:pPr>
            <a:r>
              <a:rPr lang="en-US" sz="2000" b="0" i="0" u="none" strike="noStrike" cap="none" dirty="0">
                <a:solidFill>
                  <a:schemeClr val="dk1"/>
                </a:solidFill>
                <a:latin typeface="Arial"/>
                <a:ea typeface="Arial"/>
                <a:cs typeface="Arial"/>
                <a:sym typeface="Arial"/>
              </a:rPr>
              <a:t>2. Defense attorneys sometimes contact victims about their case. Victims do not have to talk to defense attorneys or their investigators and are encouraged to contact the prosecutor if they have any concerns about such requests.</a:t>
            </a:r>
            <a:endParaRPr dirty="0"/>
          </a:p>
          <a:p>
            <a:pPr marL="342900" marR="0" lvl="0" indent="-342900" algn="l" rtl="0">
              <a:spcBef>
                <a:spcPts val="400"/>
              </a:spcBef>
              <a:spcAft>
                <a:spcPts val="0"/>
              </a:spcAft>
              <a:buClr>
                <a:schemeClr val="dk1"/>
              </a:buClr>
              <a:buSzPts val="2000"/>
              <a:buFont typeface="Arial"/>
              <a:buChar char="•"/>
            </a:pPr>
            <a:r>
              <a:rPr lang="en-US" sz="2000" b="0" i="0" u="none" strike="noStrike" cap="none" dirty="0">
                <a:solidFill>
                  <a:schemeClr val="dk1"/>
                </a:solidFill>
                <a:latin typeface="Arial"/>
                <a:ea typeface="Arial"/>
                <a:cs typeface="Arial"/>
                <a:sym typeface="Arial"/>
              </a:rPr>
              <a:t>3. Felonies are punishable by more than one year in prison; misdemeanors are punishable by up to one year in jail.</a:t>
            </a:r>
            <a:endParaRPr dirty="0"/>
          </a:p>
          <a:p>
            <a:pPr marL="342900" marR="0" lvl="0" indent="-342900" algn="l" rtl="0">
              <a:spcBef>
                <a:spcPts val="400"/>
              </a:spcBef>
              <a:spcAft>
                <a:spcPts val="0"/>
              </a:spcAft>
              <a:buClr>
                <a:schemeClr val="dk1"/>
              </a:buClr>
              <a:buSzPts val="2000"/>
              <a:buFont typeface="Arial"/>
              <a:buChar char="•"/>
            </a:pPr>
            <a:r>
              <a:rPr lang="en-US" sz="2000" b="0" i="0" u="none" strike="noStrike" cap="none" dirty="0">
                <a:solidFill>
                  <a:schemeClr val="dk1"/>
                </a:solidFill>
                <a:latin typeface="Arial"/>
                <a:ea typeface="Arial"/>
                <a:cs typeface="Arial"/>
                <a:sym typeface="Arial"/>
              </a:rPr>
              <a:t>4. See </a:t>
            </a:r>
            <a:r>
              <a:rPr lang="en-US" sz="2000" b="0" i="0" u="sng" strike="noStrike" cap="none" dirty="0">
                <a:solidFill>
                  <a:schemeClr val="hlink"/>
                </a:solidFill>
                <a:latin typeface="Arial"/>
                <a:ea typeface="Arial"/>
                <a:cs typeface="Arial"/>
                <a:sym typeface="Arial"/>
                <a:hlinkClick r:id="rId3"/>
              </a:rPr>
              <a:t>www.victimlaw.org</a:t>
            </a:r>
            <a:r>
              <a:rPr lang="en-US" sz="2000" b="0" i="0" u="none" strike="noStrike" cap="none" dirty="0">
                <a:solidFill>
                  <a:schemeClr val="dk1"/>
                </a:solidFill>
                <a:latin typeface="Arial"/>
                <a:ea typeface="Arial"/>
                <a:cs typeface="Arial"/>
                <a:sym typeface="Arial"/>
              </a:rPr>
              <a:t> for general information about victims' rights.</a:t>
            </a:r>
            <a:endParaRPr dirty="0"/>
          </a:p>
          <a:p>
            <a:pPr marL="342900" marR="0" lvl="0" indent="-215900" algn="l" rtl="0">
              <a:spcBef>
                <a:spcPts val="400"/>
              </a:spcBef>
              <a:spcAft>
                <a:spcPts val="0"/>
              </a:spcAft>
              <a:buClr>
                <a:schemeClr val="dk1"/>
              </a:buClr>
              <a:buSzPts val="2000"/>
              <a:buFont typeface="Arial"/>
              <a:buNone/>
            </a:pPr>
            <a:endParaRPr sz="2000" b="0" i="0" u="none" strike="noStrike" cap="none" dirty="0">
              <a:solidFill>
                <a:schemeClr val="dk1"/>
              </a:solidFill>
              <a:latin typeface="Arial"/>
              <a:ea typeface="Arial"/>
              <a:cs typeface="Arial"/>
              <a:sym typeface="Arial"/>
            </a:endParaRPr>
          </a:p>
          <a:p>
            <a:pPr marL="342900" marR="0" lvl="0" indent="-342900" algn="l" rtl="0">
              <a:spcBef>
                <a:spcPts val="360"/>
              </a:spcBef>
              <a:spcAft>
                <a:spcPts val="0"/>
              </a:spcAft>
              <a:buClr>
                <a:schemeClr val="dk1"/>
              </a:buClr>
              <a:buSzPts val="1800"/>
              <a:buFont typeface="Arial"/>
              <a:buChar char="•"/>
            </a:pPr>
            <a:r>
              <a:rPr lang="en-US" sz="1800" b="1" i="0" u="none" strike="noStrike" cap="none" dirty="0">
                <a:solidFill>
                  <a:schemeClr val="dk1"/>
                </a:solidFill>
                <a:latin typeface="Arial"/>
                <a:ea typeface="Arial"/>
                <a:cs typeface="Arial"/>
                <a:sym typeface="Arial"/>
              </a:rPr>
              <a:t>All rights reserved.</a:t>
            </a:r>
            <a:r>
              <a:rPr lang="en-US" sz="1800" b="0" i="0" u="none" strike="noStrike" cap="none" dirty="0">
                <a:solidFill>
                  <a:schemeClr val="dk1"/>
                </a:solidFill>
                <a:latin typeface="Arial"/>
                <a:ea typeface="Arial"/>
                <a:cs typeface="Arial"/>
                <a:sym typeface="Arial"/>
              </a:rPr>
              <a:t/>
            </a:r>
            <a:br>
              <a:rPr lang="en-US" sz="1800" b="0" i="0" u="none" strike="noStrike" cap="none" dirty="0">
                <a:solidFill>
                  <a:schemeClr val="dk1"/>
                </a:solidFill>
                <a:latin typeface="Arial"/>
                <a:ea typeface="Arial"/>
                <a:cs typeface="Arial"/>
                <a:sym typeface="Arial"/>
              </a:rPr>
            </a:br>
            <a:r>
              <a:rPr lang="en-US" sz="1800" b="0" i="0" u="none" strike="noStrike" cap="none" dirty="0">
                <a:solidFill>
                  <a:schemeClr val="dk1"/>
                </a:solidFill>
                <a:latin typeface="Arial"/>
                <a:ea typeface="Arial"/>
                <a:cs typeface="Arial"/>
                <a:sym typeface="Arial"/>
              </a:rPr>
              <a:t>Copyright © 2008 by the National Center for Victims of Crime. This information may be freely distributed, provided that it is distributed free of charge, reprinted in its entirety, and includes this copyright notice.</a:t>
            </a:r>
            <a:endParaRPr dirty="0"/>
          </a:p>
          <a:p>
            <a:pPr marL="342900" marR="0" lvl="0" indent="-215900" algn="l" rtl="0">
              <a:spcBef>
                <a:spcPts val="400"/>
              </a:spcBef>
              <a:spcAft>
                <a:spcPts val="0"/>
              </a:spcAft>
              <a:buClr>
                <a:schemeClr val="dk1"/>
              </a:buClr>
              <a:buSzPts val="2000"/>
              <a:buFont typeface="Arial"/>
              <a:buNone/>
            </a:pPr>
            <a:endParaRPr sz="2000" b="0" i="0" u="none" strike="noStrike" cap="none" dirty="0">
              <a:solidFill>
                <a:schemeClr val="dk1"/>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4" name="Google Shape;284;p46"/>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a:solidFill>
                  <a:schemeClr val="dk2"/>
                </a:solidFill>
                <a:latin typeface="Arial"/>
                <a:ea typeface="Arial"/>
                <a:cs typeface="Arial"/>
                <a:sym typeface="Arial"/>
              </a:rPr>
              <a:t>Systems and Process</a:t>
            </a:r>
            <a:endParaRPr sz="4400" b="0" i="0" u="none" strike="noStrike" cap="none">
              <a:solidFill>
                <a:schemeClr val="dk2"/>
              </a:solidFill>
              <a:latin typeface="Arial"/>
              <a:ea typeface="Arial"/>
              <a:cs typeface="Arial"/>
              <a:sym typeface="Arial"/>
            </a:endParaRPr>
          </a:p>
        </p:txBody>
      </p:sp>
      <p:sp>
        <p:nvSpPr>
          <p:cNvPr id="283" name="Google Shape;283;p46"/>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3200"/>
              <a:buFont typeface="Arial"/>
              <a:buChar char="•"/>
            </a:pPr>
            <a:r>
              <a:rPr lang="en-US" sz="2400" b="0" i="0" u="none" strike="noStrike" cap="none" dirty="0">
                <a:solidFill>
                  <a:schemeClr val="dk1"/>
                </a:solidFill>
                <a:latin typeface="Arial"/>
                <a:ea typeface="Arial"/>
                <a:cs typeface="Arial"/>
                <a:sym typeface="Arial"/>
              </a:rPr>
              <a:t>There are many types of arrest and points  along they way where counselors can work with this designated population.</a:t>
            </a:r>
            <a:endParaRPr sz="2400" dirty="0"/>
          </a:p>
          <a:p>
            <a:pPr marL="342900" marR="0" lvl="0" indent="-342900" algn="l" rtl="0">
              <a:spcBef>
                <a:spcPts val="640"/>
              </a:spcBef>
              <a:spcAft>
                <a:spcPts val="0"/>
              </a:spcAft>
              <a:buClr>
                <a:schemeClr val="dk1"/>
              </a:buClr>
              <a:buSzPts val="3200"/>
              <a:buFont typeface="Arial"/>
              <a:buChar char="•"/>
            </a:pPr>
            <a:r>
              <a:rPr lang="en-US" sz="2400" b="0" i="0" u="none" strike="noStrike" cap="none" dirty="0">
                <a:solidFill>
                  <a:schemeClr val="dk1"/>
                </a:solidFill>
                <a:latin typeface="Arial"/>
                <a:ea typeface="Arial"/>
                <a:cs typeface="Arial"/>
                <a:sym typeface="Arial"/>
              </a:rPr>
              <a:t>Just because someone is involved in the Justice System doesn’t mean they don’t have the right or the need for substance abuse or mental health treatment.</a:t>
            </a:r>
            <a:endParaRPr sz="2400" b="0" i="0" u="none" strike="noStrike" cap="none" dirty="0">
              <a:solidFill>
                <a:schemeClr val="dk1"/>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90" name="Google Shape;290;p47"/>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b="0" i="0" u="none" strike="noStrike" cap="none" dirty="0">
                <a:solidFill>
                  <a:schemeClr val="dk2"/>
                </a:solidFill>
                <a:latin typeface="Arial"/>
                <a:ea typeface="Arial"/>
                <a:cs typeface="Arial"/>
                <a:sym typeface="Arial"/>
              </a:rPr>
              <a:t>Screening and Assessment</a:t>
            </a:r>
            <a:endParaRPr sz="2800" b="0" i="0" u="none" strike="noStrike" cap="none" dirty="0">
              <a:solidFill>
                <a:schemeClr val="dk2"/>
              </a:solidFill>
              <a:latin typeface="Arial"/>
              <a:ea typeface="Arial"/>
              <a:cs typeface="Arial"/>
              <a:sym typeface="Arial"/>
            </a:endParaRPr>
          </a:p>
        </p:txBody>
      </p:sp>
      <p:sp>
        <p:nvSpPr>
          <p:cNvPr id="289" name="Google Shape;289;p47"/>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342900" marR="0" lvl="0" indent="-342900" algn="l" rtl="0">
              <a:lnSpc>
                <a:spcPct val="80000"/>
              </a:lnSpc>
              <a:spcBef>
                <a:spcPts val="0"/>
              </a:spcBef>
              <a:spcAft>
                <a:spcPts val="0"/>
              </a:spcAft>
              <a:buClr>
                <a:schemeClr val="dk1"/>
              </a:buClr>
              <a:buSzPts val="2960"/>
              <a:buFont typeface="Arial"/>
              <a:buChar char="•"/>
            </a:pPr>
            <a:r>
              <a:rPr lang="en-US" sz="2400" b="0" i="0" u="none" strike="noStrike" cap="none" dirty="0">
                <a:solidFill>
                  <a:schemeClr val="dk1"/>
                </a:solidFill>
                <a:latin typeface="Arial"/>
                <a:ea typeface="Arial"/>
                <a:cs typeface="Arial"/>
                <a:sym typeface="Arial"/>
              </a:rPr>
              <a:t>Very important when considering placement or level of care.</a:t>
            </a:r>
            <a:endParaRPr sz="2400" dirty="0"/>
          </a:p>
          <a:p>
            <a:pPr marL="342900" marR="0" lvl="0" indent="-342900" algn="l" rtl="0">
              <a:lnSpc>
                <a:spcPct val="80000"/>
              </a:lnSpc>
              <a:spcBef>
                <a:spcPts val="592"/>
              </a:spcBef>
              <a:spcAft>
                <a:spcPts val="0"/>
              </a:spcAft>
              <a:buClr>
                <a:schemeClr val="dk1"/>
              </a:buClr>
              <a:buSzPts val="2960"/>
              <a:buFont typeface="Arial"/>
              <a:buChar char="•"/>
            </a:pPr>
            <a:r>
              <a:rPr lang="en-US" sz="2400" b="0" i="0" u="none" strike="noStrike" cap="none" dirty="0">
                <a:solidFill>
                  <a:schemeClr val="dk1"/>
                </a:solidFill>
                <a:latin typeface="Arial"/>
                <a:ea typeface="Arial"/>
                <a:cs typeface="Arial"/>
                <a:sym typeface="Arial"/>
              </a:rPr>
              <a:t>Screen out offenders who do not need treatment</a:t>
            </a:r>
            <a:endParaRPr sz="2400" dirty="0"/>
          </a:p>
          <a:p>
            <a:pPr marL="342900" marR="0" lvl="0" indent="-342900" algn="l" rtl="0">
              <a:lnSpc>
                <a:spcPct val="80000"/>
              </a:lnSpc>
              <a:spcBef>
                <a:spcPts val="592"/>
              </a:spcBef>
              <a:spcAft>
                <a:spcPts val="0"/>
              </a:spcAft>
              <a:buClr>
                <a:schemeClr val="dk1"/>
              </a:buClr>
              <a:buSzPts val="2960"/>
              <a:buFont typeface="Arial"/>
              <a:buChar char="•"/>
            </a:pPr>
            <a:r>
              <a:rPr lang="en-US" sz="2400" b="0" i="0" u="none" strike="noStrike" cap="none" dirty="0">
                <a:solidFill>
                  <a:schemeClr val="dk1"/>
                </a:solidFill>
                <a:latin typeface="Arial"/>
                <a:ea typeface="Arial"/>
                <a:cs typeface="Arial"/>
                <a:sym typeface="Arial"/>
              </a:rPr>
              <a:t>Assess the extent of treatment needs to make appropriate referrals.</a:t>
            </a:r>
            <a:endParaRPr sz="2400" dirty="0"/>
          </a:p>
          <a:p>
            <a:pPr marL="342900" marR="0" lvl="0" indent="-342900" algn="l" rtl="0">
              <a:lnSpc>
                <a:spcPct val="80000"/>
              </a:lnSpc>
              <a:spcBef>
                <a:spcPts val="592"/>
              </a:spcBef>
              <a:spcAft>
                <a:spcPts val="0"/>
              </a:spcAft>
              <a:buClr>
                <a:schemeClr val="dk1"/>
              </a:buClr>
              <a:buSzPts val="2960"/>
              <a:buFont typeface="Arial"/>
              <a:buChar char="•"/>
            </a:pPr>
            <a:r>
              <a:rPr lang="en-US" sz="2400" b="0" i="0" u="none" strike="noStrike" cap="none" dirty="0">
                <a:solidFill>
                  <a:schemeClr val="dk1"/>
                </a:solidFill>
                <a:latin typeface="Arial"/>
                <a:ea typeface="Arial"/>
                <a:cs typeface="Arial"/>
                <a:sym typeface="Arial"/>
              </a:rPr>
              <a:t>Ensure offenders receive the treatment they need, rather than being released into the community with high probability of re-offending</a:t>
            </a:r>
            <a:endParaRPr sz="2400" dirty="0"/>
          </a:p>
          <a:p>
            <a:pPr marL="3886200" marR="0" lvl="8" indent="-228600" algn="l" rtl="0">
              <a:lnSpc>
                <a:spcPct val="80000"/>
              </a:lnSpc>
              <a:spcBef>
                <a:spcPts val="370"/>
              </a:spcBef>
              <a:spcAft>
                <a:spcPts val="0"/>
              </a:spcAft>
              <a:buClr>
                <a:schemeClr val="dk1"/>
              </a:buClr>
              <a:buSzPts val="1850"/>
              <a:buFont typeface="Arial"/>
              <a:buChar char="»"/>
            </a:pPr>
            <a:r>
              <a:rPr lang="en-US" sz="2400" b="0" i="0" u="none" strike="noStrike" cap="none" dirty="0">
                <a:solidFill>
                  <a:schemeClr val="dk1"/>
                </a:solidFill>
                <a:latin typeface="Arial"/>
                <a:ea typeface="Arial"/>
                <a:cs typeface="Arial"/>
                <a:sym typeface="Arial"/>
              </a:rPr>
              <a:t>TIP 44</a:t>
            </a:r>
            <a:endParaRPr sz="24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6" name="Google Shape;296;p48"/>
          <p:cNvSpPr txBox="1">
            <a:spLocks noGrp="1"/>
          </p:cNvSpPr>
          <p:nvPr>
            <p:ph type="title"/>
          </p:nvPr>
        </p:nvSpPr>
        <p:spPr>
          <a:xfrm>
            <a:off x="595951" y="186520"/>
            <a:ext cx="6347713" cy="13208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a:solidFill>
                  <a:schemeClr val="dk2"/>
                </a:solidFill>
                <a:latin typeface="Arial"/>
                <a:ea typeface="Arial"/>
                <a:cs typeface="Arial"/>
                <a:sym typeface="Arial"/>
              </a:rPr>
              <a:t>Correctional Settings</a:t>
            </a:r>
            <a:endParaRPr sz="4400" b="0" i="0" u="none" strike="noStrike" cap="none">
              <a:solidFill>
                <a:schemeClr val="dk2"/>
              </a:solidFill>
              <a:latin typeface="Arial"/>
              <a:ea typeface="Arial"/>
              <a:cs typeface="Arial"/>
              <a:sym typeface="Arial"/>
            </a:endParaRPr>
          </a:p>
        </p:txBody>
      </p:sp>
      <p:sp>
        <p:nvSpPr>
          <p:cNvPr id="295" name="Google Shape;295;p48"/>
          <p:cNvSpPr txBox="1">
            <a:spLocks noGrp="1"/>
          </p:cNvSpPr>
          <p:nvPr>
            <p:ph idx="1"/>
          </p:nvPr>
        </p:nvSpPr>
        <p:spPr>
          <a:xfrm>
            <a:off x="443553" y="1227817"/>
            <a:ext cx="8229600" cy="4857403"/>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3200"/>
              <a:buFont typeface="Arial"/>
              <a:buChar char="•"/>
            </a:pPr>
            <a:r>
              <a:rPr lang="en-US" sz="3200" b="0" i="0" u="none" strike="noStrike" cap="none" dirty="0">
                <a:solidFill>
                  <a:schemeClr val="dk1"/>
                </a:solidFill>
                <a:latin typeface="Arial"/>
                <a:ea typeface="Arial"/>
                <a:cs typeface="Arial"/>
                <a:sym typeface="Arial"/>
              </a:rPr>
              <a:t>Screening and assessment equated with eligibility and suitability</a:t>
            </a:r>
            <a:endParaRPr dirty="0"/>
          </a:p>
          <a:p>
            <a:pPr marL="342900" marR="0" lvl="0" indent="-342900" algn="l" rtl="0">
              <a:spcBef>
                <a:spcPts val="640"/>
              </a:spcBef>
              <a:spcAft>
                <a:spcPts val="0"/>
              </a:spcAft>
              <a:buClr>
                <a:schemeClr val="dk1"/>
              </a:buClr>
              <a:buSzPts val="3200"/>
              <a:buFont typeface="Arial"/>
              <a:buChar char="•"/>
            </a:pPr>
            <a:r>
              <a:rPr lang="en-US" sz="3200" b="0" i="0" u="none" strike="noStrike" cap="none" dirty="0">
                <a:solidFill>
                  <a:schemeClr val="dk1"/>
                </a:solidFill>
                <a:latin typeface="Arial"/>
                <a:ea typeface="Arial"/>
                <a:cs typeface="Arial"/>
                <a:sym typeface="Arial"/>
              </a:rPr>
              <a:t>Eligibility is determined in pretrial and jail settings by screening for offenders who may need treatment.</a:t>
            </a:r>
            <a:endParaRPr dirty="0"/>
          </a:p>
          <a:p>
            <a:pPr marL="342900" marR="0" lvl="0" indent="-342900" algn="l" rtl="0">
              <a:spcBef>
                <a:spcPts val="640"/>
              </a:spcBef>
              <a:spcAft>
                <a:spcPts val="0"/>
              </a:spcAft>
              <a:buClr>
                <a:schemeClr val="dk1"/>
              </a:buClr>
              <a:buSzPts val="3200"/>
              <a:buFont typeface="Arial"/>
              <a:buChar char="•"/>
            </a:pPr>
            <a:r>
              <a:rPr lang="en-US" sz="3200" b="0" i="0" u="none" strike="noStrike" cap="none" dirty="0">
                <a:solidFill>
                  <a:schemeClr val="dk1"/>
                </a:solidFill>
                <a:latin typeface="Arial"/>
                <a:ea typeface="Arial"/>
                <a:cs typeface="Arial"/>
                <a:sym typeface="Arial"/>
              </a:rPr>
              <a:t>Suitability is determine placement into different levels of treatment.	</a:t>
            </a:r>
            <a:endParaRPr dirty="0"/>
          </a:p>
          <a:p>
            <a:pPr marL="742950" marR="0" lvl="1" indent="-285750" algn="l" rtl="0">
              <a:spcBef>
                <a:spcPts val="560"/>
              </a:spcBef>
              <a:spcAft>
                <a:spcPts val="0"/>
              </a:spcAft>
              <a:buClr>
                <a:schemeClr val="dk1"/>
              </a:buClr>
              <a:buSzPts val="2800"/>
              <a:buFont typeface="Arial"/>
              <a:buChar char="–"/>
            </a:pPr>
            <a:r>
              <a:rPr lang="en-US" sz="2800" b="0" i="0" u="none" strike="noStrike" cap="none" dirty="0">
                <a:solidFill>
                  <a:schemeClr val="dk1"/>
                </a:solidFill>
                <a:latin typeface="Arial"/>
                <a:ea typeface="Arial"/>
                <a:cs typeface="Arial"/>
                <a:sym typeface="Arial"/>
              </a:rPr>
              <a:t>Identify key psychosocial problems</a:t>
            </a:r>
            <a:endParaRPr dirty="0"/>
          </a:p>
          <a:p>
            <a:pPr marL="742950" marR="0" lvl="1" indent="-285750" algn="l" rtl="0">
              <a:spcBef>
                <a:spcPts val="560"/>
              </a:spcBef>
              <a:spcAft>
                <a:spcPts val="0"/>
              </a:spcAft>
              <a:buClr>
                <a:schemeClr val="dk1"/>
              </a:buClr>
              <a:buSzPts val="2800"/>
              <a:buFont typeface="Arial"/>
              <a:buChar char="–"/>
            </a:pPr>
            <a:r>
              <a:rPr lang="en-US" sz="2800" b="0" i="0" u="none" strike="noStrike" cap="none" dirty="0">
                <a:solidFill>
                  <a:schemeClr val="dk1"/>
                </a:solidFill>
                <a:latin typeface="Arial"/>
                <a:ea typeface="Arial"/>
                <a:cs typeface="Arial"/>
                <a:sym typeface="Arial"/>
              </a:rPr>
              <a:t>Supervision level</a:t>
            </a:r>
            <a:endParaRP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2" name="Google Shape;302;p49"/>
          <p:cNvSpPr txBox="1">
            <a:spLocks noGrp="1"/>
          </p:cNvSpPr>
          <p:nvPr>
            <p:ph type="title"/>
          </p:nvPr>
        </p:nvSpPr>
        <p:spPr>
          <a:xfrm>
            <a:off x="609599" y="293880"/>
            <a:ext cx="6347713" cy="13208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dirty="0">
                <a:solidFill>
                  <a:schemeClr val="dk2"/>
                </a:solidFill>
                <a:latin typeface="Arial"/>
                <a:ea typeface="Arial"/>
                <a:cs typeface="Arial"/>
                <a:sym typeface="Arial"/>
              </a:rPr>
              <a:t>Eligibility and Suitability</a:t>
            </a:r>
            <a:endParaRPr sz="4400" b="0" i="0" u="none" strike="noStrike" cap="none" dirty="0">
              <a:solidFill>
                <a:schemeClr val="dk2"/>
              </a:solidFill>
              <a:latin typeface="Arial"/>
              <a:ea typeface="Arial"/>
              <a:cs typeface="Arial"/>
              <a:sym typeface="Arial"/>
            </a:endParaRPr>
          </a:p>
        </p:txBody>
      </p:sp>
      <p:sp>
        <p:nvSpPr>
          <p:cNvPr id="301" name="Google Shape;301;p49"/>
          <p:cNvSpPr txBox="1">
            <a:spLocks noGrp="1"/>
          </p:cNvSpPr>
          <p:nvPr>
            <p:ph idx="1"/>
          </p:nvPr>
        </p:nvSpPr>
        <p:spPr>
          <a:xfrm>
            <a:off x="609598" y="1614680"/>
            <a:ext cx="6347714" cy="3880773"/>
          </a:xfrm>
          <a:prstGeom prst="rect">
            <a:avLst/>
          </a:prstGeom>
          <a:noFill/>
          <a:ln>
            <a:noFill/>
          </a:ln>
        </p:spPr>
        <p:txBody>
          <a:bodyPr spcFirstLastPara="1" wrap="square" lIns="91425" tIns="45700" rIns="91425" bIns="45700" anchor="t" anchorCtr="0">
            <a:noAutofit/>
          </a:bodyPr>
          <a:lstStyle/>
          <a:p>
            <a:pPr marL="342900" marR="0" lvl="0" indent="-342900" algn="l" rtl="0">
              <a:lnSpc>
                <a:spcPct val="80000"/>
              </a:lnSpc>
              <a:spcBef>
                <a:spcPts val="0"/>
              </a:spcBef>
              <a:spcAft>
                <a:spcPts val="0"/>
              </a:spcAft>
              <a:buClr>
                <a:schemeClr val="dk1"/>
              </a:buClr>
              <a:buSzPts val="2480"/>
              <a:buFont typeface="Arial"/>
              <a:buChar char="•"/>
            </a:pPr>
            <a:r>
              <a:rPr lang="en-US" sz="2480" b="0" i="0" u="none" strike="noStrike" cap="none" dirty="0">
                <a:solidFill>
                  <a:schemeClr val="dk1"/>
                </a:solidFill>
                <a:latin typeface="Arial"/>
                <a:ea typeface="Arial"/>
                <a:cs typeface="Arial"/>
                <a:sym typeface="Arial"/>
              </a:rPr>
              <a:t>Eligibility</a:t>
            </a:r>
            <a:endParaRPr dirty="0"/>
          </a:p>
          <a:p>
            <a:pPr marL="742950" marR="0" lvl="1" indent="-285750" algn="l" rtl="0">
              <a:lnSpc>
                <a:spcPct val="80000"/>
              </a:lnSpc>
              <a:spcBef>
                <a:spcPts val="434"/>
              </a:spcBef>
              <a:spcAft>
                <a:spcPts val="0"/>
              </a:spcAft>
              <a:buClr>
                <a:schemeClr val="dk1"/>
              </a:buClr>
              <a:buSzPts val="2170"/>
              <a:buFont typeface="Arial"/>
              <a:buChar char="–"/>
            </a:pPr>
            <a:r>
              <a:rPr lang="en-US" sz="2170" b="0" i="0" u="none" strike="noStrike" cap="none" dirty="0">
                <a:solidFill>
                  <a:schemeClr val="dk1"/>
                </a:solidFill>
                <a:latin typeface="Arial"/>
                <a:ea typeface="Arial"/>
                <a:cs typeface="Arial"/>
                <a:sym typeface="Arial"/>
              </a:rPr>
              <a:t>Does the offender meet the system’s criteria for receiving treatment services.</a:t>
            </a:r>
            <a:endParaRPr dirty="0"/>
          </a:p>
          <a:p>
            <a:pPr marL="742950" marR="0" lvl="1" indent="-285750" algn="l" rtl="0">
              <a:lnSpc>
                <a:spcPct val="80000"/>
              </a:lnSpc>
              <a:spcBef>
                <a:spcPts val="434"/>
              </a:spcBef>
              <a:spcAft>
                <a:spcPts val="0"/>
              </a:spcAft>
              <a:buClr>
                <a:schemeClr val="dk1"/>
              </a:buClr>
              <a:buSzPts val="2170"/>
              <a:buFont typeface="Arial"/>
              <a:buChar char="–"/>
            </a:pPr>
            <a:r>
              <a:rPr lang="en-US" sz="2170" b="0" i="0" u="none" strike="noStrike" cap="none" dirty="0">
                <a:solidFill>
                  <a:schemeClr val="dk1"/>
                </a:solidFill>
                <a:latin typeface="Arial"/>
                <a:ea typeface="Arial"/>
                <a:cs typeface="Arial"/>
                <a:sym typeface="Arial"/>
              </a:rPr>
              <a:t>Screen to determine if person warrants assessment to determine if person has alcohol or drug problem.</a:t>
            </a:r>
            <a:endParaRPr dirty="0"/>
          </a:p>
          <a:p>
            <a:pPr marL="742950" marR="0" lvl="1" indent="-285750" algn="l" rtl="0">
              <a:lnSpc>
                <a:spcPct val="80000"/>
              </a:lnSpc>
              <a:spcBef>
                <a:spcPts val="434"/>
              </a:spcBef>
              <a:spcAft>
                <a:spcPts val="0"/>
              </a:spcAft>
              <a:buClr>
                <a:schemeClr val="dk1"/>
              </a:buClr>
              <a:buSzPts val="2170"/>
              <a:buFont typeface="Arial"/>
              <a:buNone/>
            </a:pPr>
            <a:endParaRPr sz="2170" b="0" i="0" u="none" strike="noStrike" cap="none" dirty="0">
              <a:solidFill>
                <a:schemeClr val="dk1"/>
              </a:solidFill>
              <a:latin typeface="Arial"/>
              <a:ea typeface="Arial"/>
              <a:cs typeface="Arial"/>
              <a:sym typeface="Arial"/>
            </a:endParaRPr>
          </a:p>
          <a:p>
            <a:pPr marL="342900" marR="0" lvl="0" indent="-342900" algn="l" rtl="0">
              <a:lnSpc>
                <a:spcPct val="80000"/>
              </a:lnSpc>
              <a:spcBef>
                <a:spcPts val="496"/>
              </a:spcBef>
              <a:spcAft>
                <a:spcPts val="0"/>
              </a:spcAft>
              <a:buClr>
                <a:schemeClr val="dk1"/>
              </a:buClr>
              <a:buSzPts val="2480"/>
              <a:buFont typeface="Arial"/>
              <a:buChar char="•"/>
            </a:pPr>
            <a:r>
              <a:rPr lang="en-US" sz="2480" b="0" i="0" u="none" strike="noStrike" cap="none" dirty="0">
                <a:solidFill>
                  <a:schemeClr val="dk1"/>
                </a:solidFill>
                <a:latin typeface="Arial"/>
                <a:ea typeface="Arial"/>
                <a:cs typeface="Arial"/>
                <a:sym typeface="Arial"/>
              </a:rPr>
              <a:t>Suitability</a:t>
            </a:r>
            <a:endParaRPr dirty="0"/>
          </a:p>
          <a:p>
            <a:pPr marL="742950" marR="0" lvl="1" indent="-285750" algn="l" rtl="0">
              <a:lnSpc>
                <a:spcPct val="80000"/>
              </a:lnSpc>
              <a:spcBef>
                <a:spcPts val="434"/>
              </a:spcBef>
              <a:spcAft>
                <a:spcPts val="0"/>
              </a:spcAft>
              <a:buClr>
                <a:schemeClr val="dk1"/>
              </a:buClr>
              <a:buSzPts val="2170"/>
              <a:buFont typeface="Arial"/>
              <a:buChar char="–"/>
            </a:pPr>
            <a:r>
              <a:rPr lang="en-US" sz="2170" b="0" i="0" u="none" strike="noStrike" cap="none" dirty="0">
                <a:solidFill>
                  <a:schemeClr val="dk1"/>
                </a:solidFill>
                <a:latin typeface="Arial"/>
                <a:ea typeface="Arial"/>
                <a:cs typeface="Arial"/>
                <a:sym typeface="Arial"/>
              </a:rPr>
              <a:t>Determine if offender is suitable for type of program services available.</a:t>
            </a:r>
            <a:endParaRPr dirty="0"/>
          </a:p>
          <a:p>
            <a:pPr marL="742950" marR="0" lvl="1" indent="-285750" algn="l" rtl="0">
              <a:lnSpc>
                <a:spcPct val="80000"/>
              </a:lnSpc>
              <a:spcBef>
                <a:spcPts val="434"/>
              </a:spcBef>
              <a:spcAft>
                <a:spcPts val="0"/>
              </a:spcAft>
              <a:buClr>
                <a:schemeClr val="dk1"/>
              </a:buClr>
              <a:buSzPts val="2170"/>
              <a:buFont typeface="Arial"/>
              <a:buChar char="–"/>
            </a:pPr>
            <a:r>
              <a:rPr lang="en-US" sz="2170" b="0" i="0" u="none" strike="noStrike" cap="none" dirty="0">
                <a:solidFill>
                  <a:schemeClr val="dk1"/>
                </a:solidFill>
                <a:latin typeface="Arial"/>
                <a:ea typeface="Arial"/>
                <a:cs typeface="Arial"/>
                <a:sym typeface="Arial"/>
              </a:rPr>
              <a:t>Assess to determine whether capable of benefiting form treatment or other intervention</a:t>
            </a:r>
            <a:endParaRPr dirty="0"/>
          </a:p>
          <a:p>
            <a:pPr marL="742950" marR="0" lvl="1" indent="-285750" algn="l" rtl="0">
              <a:lnSpc>
                <a:spcPct val="80000"/>
              </a:lnSpc>
              <a:spcBef>
                <a:spcPts val="434"/>
              </a:spcBef>
              <a:spcAft>
                <a:spcPts val="0"/>
              </a:spcAft>
              <a:buClr>
                <a:schemeClr val="dk1"/>
              </a:buClr>
              <a:buSzPts val="2170"/>
              <a:buFont typeface="Arial"/>
              <a:buChar char="–"/>
            </a:pPr>
            <a:r>
              <a:rPr lang="en-US" sz="2170" b="0" i="0" u="none" strike="noStrike" cap="none" dirty="0">
                <a:solidFill>
                  <a:schemeClr val="dk1"/>
                </a:solidFill>
                <a:latin typeface="Arial"/>
                <a:ea typeface="Arial"/>
                <a:cs typeface="Arial"/>
                <a:sym typeface="Arial"/>
              </a:rPr>
              <a:t>Suitability is considered after determining eligible</a:t>
            </a:r>
            <a:endParaRPr dirty="0"/>
          </a:p>
          <a:p>
            <a:pPr marL="742950" marR="0" lvl="1" indent="-285750" algn="l" rtl="0">
              <a:lnSpc>
                <a:spcPct val="80000"/>
              </a:lnSpc>
              <a:spcBef>
                <a:spcPts val="434"/>
              </a:spcBef>
              <a:spcAft>
                <a:spcPts val="0"/>
              </a:spcAft>
              <a:buClr>
                <a:schemeClr val="dk1"/>
              </a:buClr>
              <a:buSzPts val="2170"/>
              <a:buFont typeface="Arial"/>
              <a:buNone/>
            </a:pPr>
            <a:r>
              <a:rPr lang="en-US" sz="2170" b="0" i="0" u="none" strike="noStrike" cap="none" dirty="0">
                <a:solidFill>
                  <a:schemeClr val="dk1"/>
                </a:solidFill>
                <a:latin typeface="Arial"/>
                <a:ea typeface="Arial"/>
                <a:cs typeface="Arial"/>
                <a:sym typeface="Arial"/>
              </a:rPr>
              <a:t>	</a:t>
            </a:r>
            <a:endParaRPr sz="2170" b="0" i="0" u="none" strike="noStrike" cap="none" dirty="0">
              <a:solidFill>
                <a:schemeClr val="dk1"/>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50"/>
          <p:cNvSpPr txBox="1">
            <a:spLocks noGrp="1"/>
          </p:cNvSpPr>
          <p:nvPr>
            <p:ph type="title"/>
          </p:nvPr>
        </p:nvSpPr>
        <p:spPr>
          <a:xfrm>
            <a:off x="609599" y="235992"/>
            <a:ext cx="6347713" cy="13208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dirty="0">
                <a:solidFill>
                  <a:schemeClr val="dk2"/>
                </a:solidFill>
                <a:latin typeface="Arial"/>
                <a:ea typeface="Arial"/>
                <a:cs typeface="Arial"/>
                <a:sym typeface="Arial"/>
              </a:rPr>
              <a:t>Considerations for </a:t>
            </a:r>
            <a:br>
              <a:rPr lang="en-US" sz="4400" b="0" i="0" u="none" strike="noStrike" cap="none" dirty="0">
                <a:solidFill>
                  <a:schemeClr val="dk2"/>
                </a:solidFill>
                <a:latin typeface="Arial"/>
                <a:ea typeface="Arial"/>
                <a:cs typeface="Arial"/>
                <a:sym typeface="Arial"/>
              </a:rPr>
            </a:br>
            <a:r>
              <a:rPr lang="en-US" sz="4400" b="0" i="0" u="none" strike="noStrike" cap="none" dirty="0">
                <a:solidFill>
                  <a:schemeClr val="dk2"/>
                </a:solidFill>
                <a:latin typeface="Arial"/>
                <a:ea typeface="Arial"/>
                <a:cs typeface="Arial"/>
                <a:sym typeface="Arial"/>
              </a:rPr>
              <a:t>Placement of Offenders</a:t>
            </a:r>
            <a:endParaRPr sz="4400" b="0" i="0" u="none" strike="noStrike" cap="none" dirty="0">
              <a:solidFill>
                <a:schemeClr val="dk2"/>
              </a:solidFill>
              <a:latin typeface="Arial"/>
              <a:ea typeface="Arial"/>
              <a:cs typeface="Arial"/>
              <a:sym typeface="Arial"/>
            </a:endParaRPr>
          </a:p>
        </p:txBody>
      </p:sp>
      <p:sp>
        <p:nvSpPr>
          <p:cNvPr id="308" name="Google Shape;308;p50"/>
          <p:cNvSpPr txBox="1">
            <a:spLocks noGrp="1"/>
          </p:cNvSpPr>
          <p:nvPr>
            <p:ph idx="1"/>
          </p:nvPr>
        </p:nvSpPr>
        <p:spPr>
          <a:xfrm>
            <a:off x="457200" y="1556792"/>
            <a:ext cx="8229600" cy="4569371"/>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Recidivism risk</a:t>
            </a:r>
            <a:endParaRPr/>
          </a:p>
          <a:p>
            <a:pPr marL="342900" marR="0" lvl="0" indent="-342900" algn="l" rtl="0">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Level of needs for substance abuse, mental health and other psychosocial or medical services, and employment</a:t>
            </a:r>
            <a:endParaRPr/>
          </a:p>
          <a:p>
            <a:pPr marL="342900" marR="0" lvl="0" indent="-342900" algn="l" rtl="0">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Motivation and readiness for treatment</a:t>
            </a:r>
            <a:endParaRPr/>
          </a:p>
          <a:p>
            <a:pPr marL="342900" marR="0" lvl="0" indent="-342900" algn="l" rtl="0">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Offender characteristics</a:t>
            </a:r>
            <a:endParaRPr/>
          </a:p>
          <a:p>
            <a:pPr marL="742950" marR="0" lvl="1" indent="-285750" algn="l" rtl="0">
              <a:spcBef>
                <a:spcPts val="48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Cognitive and intellectual abilities</a:t>
            </a:r>
            <a:endParaRPr/>
          </a:p>
          <a:p>
            <a:pPr marL="742950" marR="0" lvl="1" indent="-285750" algn="l" rtl="0">
              <a:spcBef>
                <a:spcPts val="48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Education, reading and writing level</a:t>
            </a:r>
            <a:endParaRPr/>
          </a:p>
          <a:p>
            <a:pPr marL="742950" marR="0" lvl="1" indent="-285750" algn="l" rtl="0">
              <a:spcBef>
                <a:spcPts val="48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Ability to communicate in individual and group setting</a:t>
            </a:r>
            <a:endParaRPr/>
          </a:p>
          <a:p>
            <a:pPr marL="742950" marR="0" lvl="1" indent="-285750" algn="l" rtl="0">
              <a:spcBef>
                <a:spcPts val="48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Ability to handle stress in intensive TCs.</a:t>
            </a:r>
            <a:endParaRPr sz="2400" b="0" i="0" u="none" strike="noStrike" cap="none">
              <a:solidFill>
                <a:schemeClr val="dk1"/>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pic>
        <p:nvPicPr>
          <p:cNvPr id="313" name="Google Shape;313;p51"/>
          <p:cNvPicPr preferRelativeResize="0">
            <a:picLocks noGrp="1"/>
          </p:cNvPicPr>
          <p:nvPr>
            <p:ph idx="1"/>
          </p:nvPr>
        </p:nvPicPr>
        <p:blipFill rotWithShape="1">
          <a:blip r:embed="rId3">
            <a:alphaModFix/>
          </a:blip>
          <a:srcRect/>
          <a:stretch/>
        </p:blipFill>
        <p:spPr>
          <a:xfrm>
            <a:off x="827584" y="476672"/>
            <a:ext cx="7272808" cy="564949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3" name="Google Shape;103;p16"/>
          <p:cNvSpPr txBox="1">
            <a:spLocks noGrp="1"/>
          </p:cNvSpPr>
          <p:nvPr>
            <p:ph type="title"/>
          </p:nvPr>
        </p:nvSpPr>
        <p:spPr>
          <a:xfrm>
            <a:off x="609599" y="609600"/>
            <a:ext cx="6596419" cy="13208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dirty="0">
                <a:solidFill>
                  <a:schemeClr val="dk2"/>
                </a:solidFill>
                <a:latin typeface="Arial"/>
                <a:ea typeface="Arial"/>
                <a:cs typeface="Arial"/>
                <a:sym typeface="Arial"/>
              </a:rPr>
              <a:t>Sequential Intercept Model of the Criminal Justice System</a:t>
            </a:r>
            <a:endParaRPr sz="1800" b="0" i="0" u="none" strike="noStrike" cap="none" dirty="0">
              <a:solidFill>
                <a:schemeClr val="dk2"/>
              </a:solidFill>
              <a:latin typeface="Arial"/>
              <a:ea typeface="Arial"/>
              <a:cs typeface="Arial"/>
              <a:sym typeface="Arial"/>
            </a:endParaRPr>
          </a:p>
        </p:txBody>
      </p:sp>
      <p:pic>
        <p:nvPicPr>
          <p:cNvPr id="102" name="Google Shape;102;p16"/>
          <p:cNvPicPr preferRelativeResize="0">
            <a:picLocks noGrp="1"/>
          </p:cNvPicPr>
          <p:nvPr>
            <p:ph idx="1"/>
          </p:nvPr>
        </p:nvPicPr>
        <p:blipFill rotWithShape="1">
          <a:blip r:embed="rId3">
            <a:alphaModFix/>
          </a:blip>
          <a:srcRect/>
          <a:stretch/>
        </p:blipFill>
        <p:spPr>
          <a:xfrm>
            <a:off x="266132" y="2204863"/>
            <a:ext cx="8229600" cy="2930873"/>
          </a:xfrm>
          <a:prstGeom prst="rect">
            <a:avLst/>
          </a:prstGeom>
          <a:noFill/>
          <a:ln>
            <a:noFill/>
          </a:ln>
        </p:spPr>
      </p:pic>
      <p:sp>
        <p:nvSpPr>
          <p:cNvPr id="104" name="Google Shape;104;p16"/>
          <p:cNvSpPr txBox="1"/>
          <p:nvPr/>
        </p:nvSpPr>
        <p:spPr>
          <a:xfrm>
            <a:off x="4724400" y="5410200"/>
            <a:ext cx="1688283"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0" i="0" u="none" strike="noStrike" cap="none">
                <a:solidFill>
                  <a:schemeClr val="dk1"/>
                </a:solidFill>
                <a:latin typeface="Arial"/>
                <a:ea typeface="Arial"/>
                <a:cs typeface="Arial"/>
                <a:sym typeface="Arial"/>
              </a:rPr>
              <a:t>Joplin, L., 2014</a:t>
            </a:r>
            <a:endParaRPr sz="1800">
              <a:solidFill>
                <a:schemeClr val="dk1"/>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52"/>
          <p:cNvSpPr txBox="1">
            <a:spLocks noGrp="1"/>
          </p:cNvSpPr>
          <p:nvPr>
            <p:ph type="title"/>
          </p:nvPr>
        </p:nvSpPr>
        <p:spPr>
          <a:xfrm>
            <a:off x="467544" y="116632"/>
            <a:ext cx="8229600" cy="792088"/>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000" b="0" i="0" u="none" strike="noStrike" cap="none">
                <a:solidFill>
                  <a:schemeClr val="dk2"/>
                </a:solidFill>
                <a:latin typeface="Arial"/>
                <a:ea typeface="Arial"/>
                <a:cs typeface="Arial"/>
                <a:sym typeface="Arial"/>
              </a:rPr>
              <a:t>Characteristics of the Population</a:t>
            </a:r>
            <a:endParaRPr sz="4000" b="0" i="0" u="none" strike="noStrike" cap="none">
              <a:solidFill>
                <a:schemeClr val="dk2"/>
              </a:solidFill>
              <a:latin typeface="Arial"/>
              <a:ea typeface="Arial"/>
              <a:cs typeface="Arial"/>
              <a:sym typeface="Arial"/>
            </a:endParaRPr>
          </a:p>
        </p:txBody>
      </p:sp>
      <p:pic>
        <p:nvPicPr>
          <p:cNvPr id="319" name="Google Shape;319;p52"/>
          <p:cNvPicPr preferRelativeResize="0">
            <a:picLocks noGrp="1"/>
          </p:cNvPicPr>
          <p:nvPr>
            <p:ph idx="1"/>
          </p:nvPr>
        </p:nvPicPr>
        <p:blipFill rotWithShape="1">
          <a:blip r:embed="rId3">
            <a:alphaModFix/>
          </a:blip>
          <a:srcRect/>
          <a:stretch/>
        </p:blipFill>
        <p:spPr>
          <a:xfrm>
            <a:off x="1259632" y="836712"/>
            <a:ext cx="6408711" cy="5328592"/>
          </a:xfrm>
          <a:prstGeom prst="rect">
            <a:avLst/>
          </a:prstGeom>
          <a:noFill/>
          <a:ln>
            <a:noFill/>
          </a:ln>
        </p:spPr>
      </p:pic>
      <p:pic>
        <p:nvPicPr>
          <p:cNvPr id="320" name="Google Shape;320;p52"/>
          <p:cNvPicPr preferRelativeResize="0"/>
          <p:nvPr/>
        </p:nvPicPr>
        <p:blipFill rotWithShape="1">
          <a:blip r:embed="rId4">
            <a:alphaModFix/>
          </a:blip>
          <a:srcRect/>
          <a:stretch/>
        </p:blipFill>
        <p:spPr>
          <a:xfrm>
            <a:off x="971600" y="6237312"/>
            <a:ext cx="6840760" cy="36004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53"/>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a:solidFill>
                  <a:schemeClr val="dk2"/>
                </a:solidFill>
                <a:latin typeface="Arial"/>
                <a:ea typeface="Arial"/>
                <a:cs typeface="Arial"/>
                <a:sym typeface="Arial"/>
              </a:rPr>
              <a:t>Treatment Services in Pre-Trial Justice Systems</a:t>
            </a:r>
            <a:endParaRPr sz="4400" b="0" i="0" u="none" strike="noStrike" cap="none">
              <a:solidFill>
                <a:schemeClr val="dk2"/>
              </a:solidFill>
              <a:latin typeface="Arial"/>
              <a:ea typeface="Arial"/>
              <a:cs typeface="Arial"/>
              <a:sym typeface="Arial"/>
            </a:endParaRPr>
          </a:p>
        </p:txBody>
      </p:sp>
      <p:sp>
        <p:nvSpPr>
          <p:cNvPr id="326" name="Google Shape;326;p53"/>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3200"/>
              <a:buFont typeface="Arial"/>
              <a:buChar char="•"/>
            </a:pPr>
            <a:r>
              <a:rPr lang="en-US" sz="3200" b="0" i="0" u="none" strike="noStrike" cap="none">
                <a:solidFill>
                  <a:schemeClr val="dk1"/>
                </a:solidFill>
                <a:latin typeface="Arial"/>
                <a:ea typeface="Arial"/>
                <a:cs typeface="Arial"/>
                <a:sym typeface="Arial"/>
              </a:rPr>
              <a:t>Arrest</a:t>
            </a:r>
            <a:endParaRPr/>
          </a:p>
          <a:p>
            <a:pPr marL="742950" marR="0" lvl="1" indent="-285750" algn="l" rtl="0">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Option to divert to sobering centers and treatment depending on charge, instead of arresting</a:t>
            </a:r>
            <a:endParaRPr/>
          </a:p>
          <a:p>
            <a:pPr marL="742950" marR="0" lvl="1" indent="-285750" algn="l" rtl="0">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May be window of opportunity to get some into treatment</a:t>
            </a:r>
            <a:endParaRPr sz="2800" b="0" i="0" u="none" strike="noStrike" cap="none">
              <a:solidFill>
                <a:schemeClr val="dk1"/>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54"/>
          <p:cNvSpPr txBox="1">
            <a:spLocks noGrp="1"/>
          </p:cNvSpPr>
          <p:nvPr>
            <p:ph type="title"/>
          </p:nvPr>
        </p:nvSpPr>
        <p:spPr>
          <a:xfrm>
            <a:off x="467544" y="116632"/>
            <a:ext cx="82296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a:solidFill>
                  <a:schemeClr val="dk2"/>
                </a:solidFill>
                <a:latin typeface="Arial"/>
                <a:ea typeface="Arial"/>
                <a:cs typeface="Arial"/>
                <a:sym typeface="Arial"/>
              </a:rPr>
              <a:t>Important Considerations</a:t>
            </a:r>
            <a:endParaRPr sz="4400" b="0" i="0" u="none" strike="noStrike" cap="none">
              <a:solidFill>
                <a:schemeClr val="dk2"/>
              </a:solidFill>
              <a:latin typeface="Arial"/>
              <a:ea typeface="Arial"/>
              <a:cs typeface="Arial"/>
              <a:sym typeface="Arial"/>
            </a:endParaRPr>
          </a:p>
        </p:txBody>
      </p:sp>
      <p:sp>
        <p:nvSpPr>
          <p:cNvPr id="332" name="Google Shape;332;p54"/>
          <p:cNvSpPr txBox="1">
            <a:spLocks noGrp="1"/>
          </p:cNvSpPr>
          <p:nvPr>
            <p:ph idx="1"/>
          </p:nvPr>
        </p:nvSpPr>
        <p:spPr>
          <a:xfrm>
            <a:off x="457200" y="1746912"/>
            <a:ext cx="8229600" cy="4562407"/>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2800"/>
              <a:buFont typeface="Arial"/>
              <a:buChar char="•"/>
            </a:pPr>
            <a:r>
              <a:rPr lang="en-US" sz="2400" b="0" i="0" u="none" strike="noStrike" cap="none" dirty="0">
                <a:solidFill>
                  <a:schemeClr val="dk1"/>
                </a:solidFill>
                <a:latin typeface="Arial"/>
                <a:ea typeface="Arial"/>
                <a:cs typeface="Arial"/>
                <a:sym typeface="Arial"/>
              </a:rPr>
              <a:t>Treatment should not compromise the due process rights of defendants.</a:t>
            </a:r>
            <a:endParaRPr sz="2400" dirty="0"/>
          </a:p>
          <a:p>
            <a:pPr marL="342900" marR="0" lvl="0" indent="-342900" algn="l" rtl="0">
              <a:spcBef>
                <a:spcPts val="560"/>
              </a:spcBef>
              <a:spcAft>
                <a:spcPts val="0"/>
              </a:spcAft>
              <a:buClr>
                <a:schemeClr val="dk1"/>
              </a:buClr>
              <a:buSzPts val="2800"/>
              <a:buFont typeface="Arial"/>
              <a:buChar char="•"/>
            </a:pPr>
            <a:r>
              <a:rPr lang="en-US" sz="2400" b="0" i="0" u="none" strike="noStrike" cap="none" dirty="0">
                <a:solidFill>
                  <a:schemeClr val="dk1"/>
                </a:solidFill>
                <a:latin typeface="Arial"/>
                <a:ea typeface="Arial"/>
                <a:cs typeface="Arial"/>
                <a:sym typeface="Arial"/>
              </a:rPr>
              <a:t>Treatment professionals should bear in mind the presumption of innocence that exists during pretrial</a:t>
            </a:r>
            <a:endParaRPr sz="2400" dirty="0"/>
          </a:p>
          <a:p>
            <a:pPr marL="342900" marR="0" lvl="0" indent="-342900" algn="l" rtl="0">
              <a:spcBef>
                <a:spcPts val="560"/>
              </a:spcBef>
              <a:spcAft>
                <a:spcPts val="0"/>
              </a:spcAft>
              <a:buClr>
                <a:schemeClr val="dk1"/>
              </a:buClr>
              <a:buSzPts val="2800"/>
              <a:buFont typeface="Arial"/>
              <a:buChar char="•"/>
            </a:pPr>
            <a:r>
              <a:rPr lang="en-US" sz="2400" b="0" i="0" u="none" strike="noStrike" cap="none" dirty="0">
                <a:solidFill>
                  <a:schemeClr val="dk1"/>
                </a:solidFill>
                <a:latin typeface="Arial"/>
                <a:ea typeface="Arial"/>
                <a:cs typeface="Arial"/>
                <a:sym typeface="Arial"/>
              </a:rPr>
              <a:t>Defendants’ due process rights are of vital interest and affect what they are willing to agree to and the type of information they are willing to disclose.</a:t>
            </a:r>
            <a:endParaRPr sz="2400" dirty="0"/>
          </a:p>
          <a:p>
            <a:pPr marL="342900" marR="0" lvl="0" indent="-342900" algn="l" rtl="0">
              <a:spcBef>
                <a:spcPts val="560"/>
              </a:spcBef>
              <a:spcAft>
                <a:spcPts val="0"/>
              </a:spcAft>
              <a:buClr>
                <a:schemeClr val="dk1"/>
              </a:buClr>
              <a:buSzPts val="2800"/>
              <a:buFont typeface="Arial"/>
              <a:buChar char="•"/>
            </a:pPr>
            <a:r>
              <a:rPr lang="en-US" sz="2400" b="0" i="0" u="none" strike="noStrike" cap="none" dirty="0">
                <a:solidFill>
                  <a:schemeClr val="dk1"/>
                </a:solidFill>
                <a:latin typeface="Arial"/>
                <a:ea typeface="Arial"/>
                <a:cs typeface="Arial"/>
                <a:sym typeface="Arial"/>
              </a:rPr>
              <a:t>Defendants should not be coerced into waiving due process rights.</a:t>
            </a:r>
            <a:endParaRPr sz="2400" dirty="0"/>
          </a:p>
          <a:p>
            <a:pPr marL="3886200" marR="0" lvl="8" indent="-228600" algn="l" rtl="0">
              <a:spcBef>
                <a:spcPts val="320"/>
              </a:spcBef>
              <a:spcAft>
                <a:spcPts val="0"/>
              </a:spcAft>
              <a:buClr>
                <a:schemeClr val="dk1"/>
              </a:buClr>
              <a:buSzPts val="1600"/>
              <a:buFont typeface="Arial"/>
              <a:buChar char="»"/>
            </a:pPr>
            <a:r>
              <a:rPr lang="en-US" sz="2400" b="0" i="0" u="none" strike="noStrike" cap="none" dirty="0">
                <a:solidFill>
                  <a:schemeClr val="dk1"/>
                </a:solidFill>
                <a:latin typeface="Arial"/>
                <a:ea typeface="Arial"/>
                <a:cs typeface="Arial"/>
                <a:sym typeface="Arial"/>
              </a:rPr>
              <a:t>TIP 44</a:t>
            </a:r>
            <a:endParaRPr sz="2400" dirty="0"/>
          </a:p>
          <a:p>
            <a:pPr marL="342900" marR="0" lvl="0" indent="-139700" algn="l" rtl="0">
              <a:spcBef>
                <a:spcPts val="640"/>
              </a:spcBef>
              <a:spcAft>
                <a:spcPts val="0"/>
              </a:spcAft>
              <a:buClr>
                <a:schemeClr val="dk1"/>
              </a:buClr>
              <a:buSzPts val="3200"/>
              <a:buFont typeface="Arial"/>
              <a:buNone/>
            </a:pPr>
            <a:endParaRPr sz="2400" b="0" i="0" u="none" strike="noStrike" cap="none" dirty="0">
              <a:solidFill>
                <a:schemeClr val="dk1"/>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8" name="Google Shape;338;p55"/>
          <p:cNvSpPr txBox="1">
            <a:spLocks noGrp="1"/>
          </p:cNvSpPr>
          <p:nvPr>
            <p:ph idx="1"/>
          </p:nvPr>
        </p:nvSpPr>
        <p:spPr>
          <a:xfrm>
            <a:off x="609599" y="1187356"/>
            <a:ext cx="6347714" cy="4854008"/>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3200"/>
              <a:buFont typeface="Arial"/>
              <a:buChar char="•"/>
            </a:pPr>
            <a:r>
              <a:rPr lang="en-US" sz="3200" b="0" i="0" u="none" strike="noStrike" cap="none" dirty="0">
                <a:solidFill>
                  <a:schemeClr val="dk1"/>
                </a:solidFill>
                <a:latin typeface="Arial"/>
                <a:ea typeface="Arial"/>
                <a:cs typeface="Arial"/>
                <a:sym typeface="Arial"/>
              </a:rPr>
              <a:t>Arraignment</a:t>
            </a:r>
            <a:endParaRPr dirty="0"/>
          </a:p>
          <a:p>
            <a:pPr marL="742950" marR="0" lvl="1" indent="-285750" algn="l" rtl="0">
              <a:spcBef>
                <a:spcPts val="560"/>
              </a:spcBef>
              <a:spcAft>
                <a:spcPts val="0"/>
              </a:spcAft>
              <a:buClr>
                <a:schemeClr val="dk1"/>
              </a:buClr>
              <a:buSzPts val="2800"/>
              <a:buFont typeface="Arial"/>
              <a:buChar char="–"/>
            </a:pPr>
            <a:r>
              <a:rPr lang="en-US" sz="2800" b="0" i="0" u="none" strike="noStrike" cap="none" dirty="0">
                <a:solidFill>
                  <a:schemeClr val="dk1"/>
                </a:solidFill>
                <a:latin typeface="Arial"/>
                <a:ea typeface="Arial"/>
                <a:cs typeface="Arial"/>
                <a:sym typeface="Arial"/>
              </a:rPr>
              <a:t>Can be referred to treatment services during this stage of process.</a:t>
            </a:r>
            <a:endParaRPr dirty="0"/>
          </a:p>
          <a:p>
            <a:pPr marL="742950" marR="0" lvl="1" indent="-285750" algn="l" rtl="0">
              <a:spcBef>
                <a:spcPts val="560"/>
              </a:spcBef>
              <a:spcAft>
                <a:spcPts val="0"/>
              </a:spcAft>
              <a:buClr>
                <a:schemeClr val="dk1"/>
              </a:buClr>
              <a:buSzPts val="2800"/>
              <a:buFont typeface="Arial"/>
              <a:buChar char="–"/>
            </a:pPr>
            <a:r>
              <a:rPr lang="en-US" sz="2800" b="0" i="0" u="none" strike="noStrike" cap="none" dirty="0">
                <a:solidFill>
                  <a:schemeClr val="dk1"/>
                </a:solidFill>
                <a:latin typeface="Arial"/>
                <a:ea typeface="Arial"/>
                <a:cs typeface="Arial"/>
                <a:sym typeface="Arial"/>
              </a:rPr>
              <a:t>May be allowed to attend treatment of be under electronic monitoring.</a:t>
            </a:r>
            <a:endParaRPr sz="2800" b="0" i="0" u="none" strike="noStrike" cap="none" dirty="0">
              <a:solidFill>
                <a:schemeClr val="dk1"/>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56"/>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a:solidFill>
                  <a:schemeClr val="dk2"/>
                </a:solidFill>
                <a:latin typeface="Arial"/>
                <a:ea typeface="Arial"/>
                <a:cs typeface="Arial"/>
                <a:sym typeface="Arial"/>
              </a:rPr>
              <a:t>Pretrial Diversion</a:t>
            </a:r>
            <a:endParaRPr sz="4400" b="0" i="0" u="none" strike="noStrike" cap="none">
              <a:solidFill>
                <a:schemeClr val="dk2"/>
              </a:solidFill>
              <a:latin typeface="Arial"/>
              <a:ea typeface="Arial"/>
              <a:cs typeface="Arial"/>
              <a:sym typeface="Arial"/>
            </a:endParaRPr>
          </a:p>
        </p:txBody>
      </p:sp>
      <p:sp>
        <p:nvSpPr>
          <p:cNvPr id="344" name="Google Shape;344;p56"/>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3200"/>
              <a:buFont typeface="Arial"/>
              <a:buChar char="•"/>
            </a:pPr>
            <a:r>
              <a:rPr lang="en-US" sz="2000" b="0" i="0" u="none" strike="noStrike" cap="none" dirty="0">
                <a:solidFill>
                  <a:schemeClr val="dk1"/>
                </a:solidFill>
                <a:latin typeface="Arial"/>
                <a:ea typeface="Arial"/>
                <a:cs typeface="Arial"/>
                <a:sym typeface="Arial"/>
              </a:rPr>
              <a:t>Supervision in lieu of detention</a:t>
            </a:r>
            <a:endParaRPr sz="2000" dirty="0"/>
          </a:p>
          <a:p>
            <a:pPr marL="742950" marR="0" lvl="1" indent="-285750" algn="l" rtl="0">
              <a:spcBef>
                <a:spcPts val="560"/>
              </a:spcBef>
              <a:spcAft>
                <a:spcPts val="0"/>
              </a:spcAft>
              <a:buClr>
                <a:schemeClr val="dk1"/>
              </a:buClr>
              <a:buSzPts val="2800"/>
              <a:buFont typeface="Arial"/>
              <a:buChar char="–"/>
            </a:pPr>
            <a:r>
              <a:rPr lang="en-US" sz="2000" b="0" i="0" u="none" strike="noStrike" cap="none" dirty="0">
                <a:solidFill>
                  <a:schemeClr val="dk1"/>
                </a:solidFill>
                <a:latin typeface="Arial"/>
                <a:ea typeface="Arial"/>
                <a:cs typeface="Arial"/>
                <a:sym typeface="Arial"/>
              </a:rPr>
              <a:t>Condition of release is to participate in treatment.</a:t>
            </a:r>
            <a:endParaRPr sz="2000" dirty="0"/>
          </a:p>
          <a:p>
            <a:pPr marL="742950" marR="0" lvl="1" indent="-285750" algn="l" rtl="0">
              <a:spcBef>
                <a:spcPts val="560"/>
              </a:spcBef>
              <a:spcAft>
                <a:spcPts val="0"/>
              </a:spcAft>
              <a:buClr>
                <a:schemeClr val="dk1"/>
              </a:buClr>
              <a:buSzPts val="2800"/>
              <a:buFont typeface="Arial"/>
              <a:buChar char="–"/>
            </a:pPr>
            <a:r>
              <a:rPr lang="en-US" sz="2000" b="0" i="0" u="none" strike="noStrike" cap="none" dirty="0">
                <a:solidFill>
                  <a:schemeClr val="dk1"/>
                </a:solidFill>
                <a:latin typeface="Arial"/>
                <a:ea typeface="Arial"/>
                <a:cs typeface="Arial"/>
                <a:sym typeface="Arial"/>
              </a:rPr>
              <a:t>Monitor by pretrial supervision or probation department to monitor compliance.</a:t>
            </a:r>
            <a:endParaRPr sz="2000" dirty="0"/>
          </a:p>
          <a:p>
            <a:pPr marL="742950" marR="0" lvl="1" indent="-285750" algn="l" rtl="0">
              <a:spcBef>
                <a:spcPts val="560"/>
              </a:spcBef>
              <a:spcAft>
                <a:spcPts val="0"/>
              </a:spcAft>
              <a:buClr>
                <a:schemeClr val="dk1"/>
              </a:buClr>
              <a:buSzPts val="2800"/>
              <a:buFont typeface="Arial"/>
              <a:buChar char="–"/>
            </a:pPr>
            <a:r>
              <a:rPr lang="en-US" sz="2000" b="0" i="0" u="none" strike="noStrike" cap="none" dirty="0">
                <a:solidFill>
                  <a:schemeClr val="dk1"/>
                </a:solidFill>
                <a:latin typeface="Arial"/>
                <a:ea typeface="Arial"/>
                <a:cs typeface="Arial"/>
                <a:sym typeface="Arial"/>
              </a:rPr>
              <a:t>Failure to comply results in return to jail and await trial.</a:t>
            </a:r>
            <a:endParaRPr sz="2000" dirty="0"/>
          </a:p>
          <a:p>
            <a:pPr marL="742950" marR="0" lvl="1" indent="-285750" algn="l" rtl="0">
              <a:spcBef>
                <a:spcPts val="560"/>
              </a:spcBef>
              <a:spcAft>
                <a:spcPts val="0"/>
              </a:spcAft>
              <a:buClr>
                <a:schemeClr val="dk1"/>
              </a:buClr>
              <a:buSzPts val="2800"/>
              <a:buFont typeface="Arial"/>
              <a:buChar char="–"/>
            </a:pPr>
            <a:r>
              <a:rPr lang="en-US" sz="2000" b="0" i="0" u="none" strike="noStrike" cap="none" dirty="0">
                <a:solidFill>
                  <a:schemeClr val="dk1"/>
                </a:solidFill>
                <a:latin typeface="Arial"/>
                <a:ea typeface="Arial"/>
                <a:cs typeface="Arial"/>
                <a:sym typeface="Arial"/>
              </a:rPr>
              <a:t>Completion of treatment or other conditions can mitigate the sentence if convicted.</a:t>
            </a:r>
            <a:endParaRPr sz="2000" dirty="0"/>
          </a:p>
          <a:p>
            <a:pPr marL="742950" marR="0" lvl="1" indent="-107950" algn="l" rtl="0">
              <a:spcBef>
                <a:spcPts val="560"/>
              </a:spcBef>
              <a:spcAft>
                <a:spcPts val="0"/>
              </a:spcAft>
              <a:buClr>
                <a:schemeClr val="dk1"/>
              </a:buClr>
              <a:buSzPts val="2800"/>
              <a:buFont typeface="Arial"/>
              <a:buNone/>
            </a:pPr>
            <a:endParaRPr sz="2000" b="0" i="0" u="none" strike="noStrike" cap="none" dirty="0">
              <a:solidFill>
                <a:schemeClr val="dk1"/>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57"/>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a:solidFill>
                  <a:schemeClr val="dk2"/>
                </a:solidFill>
                <a:latin typeface="Arial"/>
                <a:ea typeface="Arial"/>
                <a:cs typeface="Arial"/>
                <a:sym typeface="Arial"/>
              </a:rPr>
              <a:t>Pretrial Diversion </a:t>
            </a:r>
            <a:endParaRPr sz="4400" b="0" i="0" u="none" strike="noStrike" cap="none">
              <a:solidFill>
                <a:schemeClr val="dk2"/>
              </a:solidFill>
              <a:latin typeface="Arial"/>
              <a:ea typeface="Arial"/>
              <a:cs typeface="Arial"/>
              <a:sym typeface="Arial"/>
            </a:endParaRPr>
          </a:p>
        </p:txBody>
      </p:sp>
      <p:sp>
        <p:nvSpPr>
          <p:cNvPr id="350" name="Google Shape;350;p57"/>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3200"/>
              <a:buFont typeface="Arial"/>
              <a:buChar char="•"/>
            </a:pPr>
            <a:r>
              <a:rPr lang="en-US" sz="2400" b="0" i="0" u="none" strike="noStrike" cap="none" dirty="0">
                <a:solidFill>
                  <a:schemeClr val="dk1"/>
                </a:solidFill>
                <a:latin typeface="Arial"/>
                <a:ea typeface="Arial"/>
                <a:cs typeface="Arial"/>
                <a:sym typeface="Arial"/>
              </a:rPr>
              <a:t>Treatment in lieu of prosecution</a:t>
            </a:r>
            <a:endParaRPr sz="2400" dirty="0"/>
          </a:p>
          <a:p>
            <a:pPr marL="742950" marR="0" lvl="1" indent="-285750" algn="l" rtl="0">
              <a:spcBef>
                <a:spcPts val="560"/>
              </a:spcBef>
              <a:spcAft>
                <a:spcPts val="0"/>
              </a:spcAft>
              <a:buClr>
                <a:schemeClr val="dk1"/>
              </a:buClr>
              <a:buSzPts val="2800"/>
              <a:buFont typeface="Arial"/>
              <a:buChar char="–"/>
            </a:pPr>
            <a:r>
              <a:rPr lang="en-US" sz="2400" b="0" i="0" u="none" strike="noStrike" cap="none" dirty="0">
                <a:solidFill>
                  <a:schemeClr val="dk1"/>
                </a:solidFill>
                <a:latin typeface="Arial"/>
                <a:ea typeface="Arial"/>
                <a:cs typeface="Arial"/>
                <a:sym typeface="Arial"/>
              </a:rPr>
              <a:t>Charges dropped if person completes treatment</a:t>
            </a:r>
            <a:endParaRPr sz="2400" dirty="0"/>
          </a:p>
          <a:p>
            <a:pPr marL="742950" marR="0" lvl="1" indent="-285750" algn="l" rtl="0">
              <a:spcBef>
                <a:spcPts val="560"/>
              </a:spcBef>
              <a:spcAft>
                <a:spcPts val="0"/>
              </a:spcAft>
              <a:buClr>
                <a:schemeClr val="dk1"/>
              </a:buClr>
              <a:buSzPts val="2800"/>
              <a:buFont typeface="Arial"/>
              <a:buChar char="–"/>
            </a:pPr>
            <a:r>
              <a:rPr lang="en-US" sz="2400" b="0" i="0" u="none" strike="noStrike" cap="none" dirty="0">
                <a:solidFill>
                  <a:schemeClr val="dk1"/>
                </a:solidFill>
                <a:latin typeface="Arial"/>
                <a:ea typeface="Arial"/>
                <a:cs typeface="Arial"/>
                <a:sym typeface="Arial"/>
              </a:rPr>
              <a:t>Usually has to be agreed by prosecutor.</a:t>
            </a:r>
            <a:endParaRPr sz="2400" dirty="0"/>
          </a:p>
          <a:p>
            <a:pPr marL="742950" marR="0" lvl="1" indent="-285750" algn="l" rtl="0">
              <a:spcBef>
                <a:spcPts val="560"/>
              </a:spcBef>
              <a:spcAft>
                <a:spcPts val="0"/>
              </a:spcAft>
              <a:buClr>
                <a:schemeClr val="dk1"/>
              </a:buClr>
              <a:buSzPts val="2800"/>
              <a:buFont typeface="Arial"/>
              <a:buChar char="–"/>
            </a:pPr>
            <a:r>
              <a:rPr lang="en-US" sz="2400" b="0" i="0" u="none" strike="noStrike" cap="none" dirty="0">
                <a:solidFill>
                  <a:schemeClr val="dk1"/>
                </a:solidFill>
                <a:latin typeface="Arial"/>
                <a:ea typeface="Arial"/>
                <a:cs typeface="Arial"/>
                <a:sym typeface="Arial"/>
              </a:rPr>
              <a:t>If defendant fails to complete treatment and comply with other conditions, may risk being sentenced more harshly.</a:t>
            </a:r>
            <a:endParaRPr sz="2400" dirty="0"/>
          </a:p>
          <a:p>
            <a:pPr marL="742950" marR="0" lvl="1" indent="-285750" algn="l" rtl="0">
              <a:spcBef>
                <a:spcPts val="560"/>
              </a:spcBef>
              <a:spcAft>
                <a:spcPts val="0"/>
              </a:spcAft>
              <a:buClr>
                <a:schemeClr val="dk1"/>
              </a:buClr>
              <a:buSzPts val="2800"/>
              <a:buFont typeface="Arial"/>
              <a:buChar char="–"/>
            </a:pPr>
            <a:r>
              <a:rPr lang="en-US" sz="2400" b="0" i="0" u="none" strike="noStrike" cap="none" dirty="0">
                <a:solidFill>
                  <a:schemeClr val="dk1"/>
                </a:solidFill>
                <a:latin typeface="Arial"/>
                <a:ea typeface="Arial"/>
                <a:cs typeface="Arial"/>
                <a:sym typeface="Arial"/>
              </a:rPr>
              <a:t>Defendant is still considered innocent.</a:t>
            </a:r>
            <a:endParaRPr sz="2400" b="0" i="0" u="none" strike="noStrike" cap="none" dirty="0">
              <a:solidFill>
                <a:schemeClr val="dk1"/>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58"/>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a:solidFill>
                  <a:schemeClr val="dk2"/>
                </a:solidFill>
                <a:latin typeface="Arial"/>
                <a:ea typeface="Arial"/>
                <a:cs typeface="Arial"/>
                <a:sym typeface="Arial"/>
              </a:rPr>
              <a:t>Plea Bargaining</a:t>
            </a:r>
            <a:endParaRPr sz="4400" b="0" i="0" u="none" strike="noStrike" cap="none">
              <a:solidFill>
                <a:schemeClr val="dk2"/>
              </a:solidFill>
              <a:latin typeface="Arial"/>
              <a:ea typeface="Arial"/>
              <a:cs typeface="Arial"/>
              <a:sym typeface="Arial"/>
            </a:endParaRPr>
          </a:p>
        </p:txBody>
      </p:sp>
      <p:sp>
        <p:nvSpPr>
          <p:cNvPr id="356" name="Google Shape;356;p58"/>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3200"/>
              <a:buFont typeface="Arial"/>
              <a:buChar char="•"/>
            </a:pPr>
            <a:r>
              <a:rPr lang="en-US" sz="3200" b="0" i="0" u="none" strike="noStrike" cap="none">
                <a:solidFill>
                  <a:schemeClr val="dk1"/>
                </a:solidFill>
                <a:latin typeface="Arial"/>
                <a:ea typeface="Arial"/>
                <a:cs typeface="Arial"/>
                <a:sym typeface="Arial"/>
              </a:rPr>
              <a:t>Requirement that the defendant enter treatment can be part of the plea.</a:t>
            </a:r>
            <a:endParaRPr/>
          </a:p>
          <a:p>
            <a:pPr marL="342900" marR="0" lvl="0" indent="-342900" algn="l" rtl="0">
              <a:spcBef>
                <a:spcPts val="640"/>
              </a:spcBef>
              <a:spcAft>
                <a:spcPts val="0"/>
              </a:spcAft>
              <a:buClr>
                <a:schemeClr val="dk1"/>
              </a:buClr>
              <a:buSzPts val="3200"/>
              <a:buFont typeface="Arial"/>
              <a:buChar char="•"/>
            </a:pPr>
            <a:r>
              <a:rPr lang="en-US" sz="3200" b="0" i="0" u="none" strike="noStrike" cap="none">
                <a:solidFill>
                  <a:schemeClr val="dk1"/>
                </a:solidFill>
                <a:latin typeface="Arial"/>
                <a:ea typeface="Arial"/>
                <a:cs typeface="Arial"/>
                <a:sym typeface="Arial"/>
              </a:rPr>
              <a:t>Often offered as an option to avoid lengthy prison sentence.</a:t>
            </a:r>
            <a:endParaRPr/>
          </a:p>
          <a:p>
            <a:pPr marL="342900" marR="0" lvl="0" indent="-139700" algn="l" rtl="0">
              <a:spcBef>
                <a:spcPts val="640"/>
              </a:spcBef>
              <a:spcAft>
                <a:spcPts val="0"/>
              </a:spcAft>
              <a:buClr>
                <a:schemeClr val="dk1"/>
              </a:buClr>
              <a:buSzPts val="3200"/>
              <a:buFont typeface="Arial"/>
              <a:buNone/>
            </a:pPr>
            <a:endParaRPr sz="3200" b="0" i="0" u="none" strike="noStrike" cap="none">
              <a:solidFill>
                <a:schemeClr val="dk1"/>
              </a:solidFill>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59"/>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600" b="0" i="0" u="none" strike="noStrike" cap="none" dirty="0">
                <a:solidFill>
                  <a:schemeClr val="dk2"/>
                </a:solidFill>
                <a:latin typeface="Arial"/>
                <a:ea typeface="Arial"/>
                <a:cs typeface="Arial"/>
                <a:sym typeface="Arial"/>
              </a:rPr>
              <a:t>Information Management During the Pretrial Stage</a:t>
            </a:r>
            <a:endParaRPr sz="3600" b="0" i="0" u="none" strike="noStrike" cap="none" dirty="0">
              <a:solidFill>
                <a:schemeClr val="dk2"/>
              </a:solidFill>
              <a:latin typeface="Arial"/>
              <a:ea typeface="Arial"/>
              <a:cs typeface="Arial"/>
              <a:sym typeface="Arial"/>
            </a:endParaRPr>
          </a:p>
        </p:txBody>
      </p:sp>
      <p:sp>
        <p:nvSpPr>
          <p:cNvPr id="362" name="Google Shape;362;p59"/>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3200"/>
              <a:buFont typeface="Arial"/>
              <a:buChar char="•"/>
            </a:pPr>
            <a:r>
              <a:rPr lang="en-US" sz="3200" b="0" i="0" u="none" strike="noStrike" cap="none" dirty="0">
                <a:solidFill>
                  <a:schemeClr val="dk1"/>
                </a:solidFill>
                <a:latin typeface="Arial"/>
                <a:ea typeface="Arial"/>
                <a:cs typeface="Arial"/>
                <a:sym typeface="Arial"/>
              </a:rPr>
              <a:t>Key to identifying treatment needs and can provide treatment and related services </a:t>
            </a:r>
            <a:endParaRPr dirty="0"/>
          </a:p>
          <a:p>
            <a:pPr marL="342900" marR="0" lvl="0" indent="-342900" algn="l" rtl="0">
              <a:spcBef>
                <a:spcPts val="640"/>
              </a:spcBef>
              <a:spcAft>
                <a:spcPts val="0"/>
              </a:spcAft>
              <a:buClr>
                <a:schemeClr val="dk1"/>
              </a:buClr>
              <a:buSzPts val="3200"/>
              <a:buFont typeface="Arial"/>
              <a:buChar char="•"/>
            </a:pPr>
            <a:r>
              <a:rPr lang="en-US" sz="3200" b="0" i="0" u="none" strike="noStrike" cap="none" dirty="0">
                <a:solidFill>
                  <a:schemeClr val="dk1"/>
                </a:solidFill>
                <a:latin typeface="Arial"/>
                <a:ea typeface="Arial"/>
                <a:cs typeface="Arial"/>
                <a:sym typeface="Arial"/>
              </a:rPr>
              <a:t>Complexity can cause difficulty in access the information on timely basis</a:t>
            </a:r>
            <a:endParaRPr dirty="0"/>
          </a:p>
          <a:p>
            <a:pPr marL="342900" marR="0" lvl="0" indent="-139700" algn="l" rtl="0">
              <a:spcBef>
                <a:spcPts val="640"/>
              </a:spcBef>
              <a:spcAft>
                <a:spcPts val="0"/>
              </a:spcAft>
              <a:buClr>
                <a:schemeClr val="dk1"/>
              </a:buClr>
              <a:buSzPts val="3200"/>
              <a:buFont typeface="Arial"/>
              <a:buNone/>
            </a:pPr>
            <a:endParaRPr sz="3200" b="0" i="0" u="none" strike="noStrike" cap="none" dirty="0">
              <a:solidFill>
                <a:schemeClr val="dk1"/>
              </a:solidFill>
              <a:latin typeface="Arial"/>
              <a:ea typeface="Arial"/>
              <a:cs typeface="Arial"/>
              <a:sym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60"/>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200" b="0" i="0" u="none" strike="noStrike" cap="none" dirty="0">
                <a:solidFill>
                  <a:schemeClr val="dk2"/>
                </a:solidFill>
                <a:latin typeface="Arial"/>
                <a:ea typeface="Arial"/>
                <a:cs typeface="Arial"/>
                <a:sym typeface="Arial"/>
              </a:rPr>
              <a:t>Information Management During the Pretrial Stage</a:t>
            </a:r>
            <a:endParaRPr sz="3200" b="0" i="0" u="none" strike="noStrike" cap="none" dirty="0">
              <a:solidFill>
                <a:schemeClr val="dk2"/>
              </a:solidFill>
              <a:latin typeface="Arial"/>
              <a:ea typeface="Arial"/>
              <a:cs typeface="Arial"/>
              <a:sym typeface="Arial"/>
            </a:endParaRPr>
          </a:p>
        </p:txBody>
      </p:sp>
      <p:sp>
        <p:nvSpPr>
          <p:cNvPr id="368" name="Google Shape;368;p60"/>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3200"/>
              <a:buFont typeface="Arial"/>
              <a:buChar char="•"/>
            </a:pPr>
            <a:r>
              <a:rPr lang="en-US" sz="3200" b="0" i="0" u="none" strike="noStrike" cap="none">
                <a:solidFill>
                  <a:schemeClr val="dk1"/>
                </a:solidFill>
                <a:latin typeface="Arial"/>
                <a:ea typeface="Arial"/>
                <a:cs typeface="Arial"/>
                <a:sym typeface="Arial"/>
              </a:rPr>
              <a:t>Pretrial information:</a:t>
            </a:r>
            <a:endParaRPr/>
          </a:p>
          <a:p>
            <a:pPr marL="742950" marR="0" lvl="1" indent="-285750" algn="l" rtl="0">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Criminal record</a:t>
            </a:r>
            <a:endParaRPr/>
          </a:p>
          <a:p>
            <a:pPr marL="742950" marR="0" lvl="1" indent="-285750" algn="l" rtl="0">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Prior compliance with supervision</a:t>
            </a:r>
            <a:endParaRPr/>
          </a:p>
          <a:p>
            <a:pPr marL="742950" marR="0" lvl="1" indent="-285750" algn="l" rtl="0">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Pretrial evaluation</a:t>
            </a:r>
            <a:endParaRPr/>
          </a:p>
          <a:p>
            <a:pPr marL="742950" marR="0" lvl="1" indent="-285750" algn="l" rtl="0">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Substance abuse assessment information</a:t>
            </a:r>
            <a:endParaRPr/>
          </a:p>
          <a:p>
            <a:pPr marL="742950" marR="0" lvl="1" indent="-285750" algn="l" rtl="0">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Mental health treatment</a:t>
            </a:r>
            <a:endParaRPr/>
          </a:p>
          <a:p>
            <a:pPr marL="742950" marR="0" lvl="1" indent="-285750" algn="l" rtl="0">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Relevant medical infomration</a:t>
            </a:r>
            <a:endParaRPr sz="2800" b="0" i="0" u="none" strike="noStrike" cap="none">
              <a:solidFill>
                <a:schemeClr val="dk1"/>
              </a:solidFill>
              <a:latin typeface="Arial"/>
              <a:ea typeface="Arial"/>
              <a:cs typeface="Arial"/>
              <a:sym typeface="Arial"/>
            </a:endParaRPr>
          </a:p>
          <a:p>
            <a:pPr marL="342900" marR="0" lvl="0" indent="-139700" algn="l" rtl="0">
              <a:spcBef>
                <a:spcPts val="640"/>
              </a:spcBef>
              <a:spcAft>
                <a:spcPts val="0"/>
              </a:spcAft>
              <a:buClr>
                <a:schemeClr val="dk1"/>
              </a:buClr>
              <a:buSzPts val="3200"/>
              <a:buFont typeface="Arial"/>
              <a:buNone/>
            </a:pPr>
            <a:endParaRPr sz="3200" b="0" i="0" u="none" strike="noStrike" cap="none">
              <a:solidFill>
                <a:schemeClr val="dk1"/>
              </a:solidFill>
              <a:latin typeface="Arial"/>
              <a:ea typeface="Arial"/>
              <a:cs typeface="Arial"/>
              <a:sym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61"/>
          <p:cNvSpPr txBox="1">
            <a:spLocks noGrp="1"/>
          </p:cNvSpPr>
          <p:nvPr>
            <p:ph type="title"/>
          </p:nvPr>
        </p:nvSpPr>
        <p:spPr>
          <a:xfrm>
            <a:off x="609599" y="0"/>
            <a:ext cx="6347713" cy="13208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dirty="0">
                <a:solidFill>
                  <a:schemeClr val="dk2"/>
                </a:solidFill>
                <a:latin typeface="Arial"/>
                <a:ea typeface="Arial"/>
                <a:cs typeface="Arial"/>
                <a:sym typeface="Arial"/>
              </a:rPr>
              <a:t>Diversion to Treatment</a:t>
            </a:r>
            <a:endParaRPr sz="4400" b="0" i="0" u="none" strike="noStrike" cap="none" dirty="0">
              <a:solidFill>
                <a:schemeClr val="dk2"/>
              </a:solidFill>
              <a:latin typeface="Arial"/>
              <a:ea typeface="Arial"/>
              <a:cs typeface="Arial"/>
              <a:sym typeface="Arial"/>
            </a:endParaRPr>
          </a:p>
        </p:txBody>
      </p:sp>
      <p:sp>
        <p:nvSpPr>
          <p:cNvPr id="374" name="Google Shape;374;p61"/>
          <p:cNvSpPr txBox="1">
            <a:spLocks noGrp="1"/>
          </p:cNvSpPr>
          <p:nvPr>
            <p:ph idx="1"/>
          </p:nvPr>
        </p:nvSpPr>
        <p:spPr>
          <a:xfrm>
            <a:off x="609598" y="1491850"/>
            <a:ext cx="6347714" cy="3880773"/>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3200"/>
              <a:buFont typeface="Arial"/>
              <a:buChar char="•"/>
            </a:pPr>
            <a:r>
              <a:rPr lang="en-US" sz="3200" b="0" i="0" u="none" strike="noStrike" cap="none" dirty="0">
                <a:solidFill>
                  <a:schemeClr val="dk1"/>
                </a:solidFill>
                <a:latin typeface="Arial"/>
                <a:ea typeface="Arial"/>
                <a:cs typeface="Arial"/>
                <a:sym typeface="Arial"/>
              </a:rPr>
              <a:t>Drug Treatment Courts most popular and provides safeguards so prosecutors can reinstate charges for unsuccessful termination</a:t>
            </a:r>
            <a:endParaRPr dirty="0"/>
          </a:p>
          <a:p>
            <a:pPr marL="342900" marR="0" lvl="0" indent="-342900" algn="l" rtl="0">
              <a:spcBef>
                <a:spcPts val="640"/>
              </a:spcBef>
              <a:spcAft>
                <a:spcPts val="0"/>
              </a:spcAft>
              <a:buClr>
                <a:schemeClr val="dk1"/>
              </a:buClr>
              <a:buSzPts val="3200"/>
              <a:buFont typeface="Arial"/>
              <a:buChar char="•"/>
            </a:pPr>
            <a:r>
              <a:rPr lang="en-US" sz="3200" b="0" i="0" u="none" strike="noStrike" cap="none" dirty="0">
                <a:solidFill>
                  <a:schemeClr val="dk1"/>
                </a:solidFill>
                <a:latin typeface="Arial"/>
                <a:ea typeface="Arial"/>
                <a:cs typeface="Arial"/>
                <a:sym typeface="Arial"/>
              </a:rPr>
              <a:t>Multisystem collaboration between criminal justice agencies, treatment providers, and community resources</a:t>
            </a:r>
            <a:endParaRPr sz="3200" b="0" i="0" u="none" strike="noStrike" cap="none" dirty="0">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10" name="Google Shape;110;p17"/>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0" i="0" u="none" strike="noStrike" cap="none" dirty="0">
                <a:solidFill>
                  <a:schemeClr val="dk2"/>
                </a:solidFill>
                <a:latin typeface="Arial"/>
                <a:ea typeface="Arial"/>
                <a:cs typeface="Arial"/>
                <a:sym typeface="Arial"/>
              </a:rPr>
              <a:t>The Criminal Justice System</a:t>
            </a:r>
            <a:endParaRPr sz="2000" b="0" i="0" u="none" strike="noStrike" cap="none" dirty="0">
              <a:solidFill>
                <a:schemeClr val="dk2"/>
              </a:solidFill>
              <a:latin typeface="Arial"/>
              <a:ea typeface="Arial"/>
              <a:cs typeface="Arial"/>
              <a:sym typeface="Arial"/>
            </a:endParaRPr>
          </a:p>
        </p:txBody>
      </p:sp>
      <p:sp>
        <p:nvSpPr>
          <p:cNvPr id="109" name="Google Shape;109;p17"/>
          <p:cNvSpPr txBox="1">
            <a:spLocks noGrp="1"/>
          </p:cNvSpPr>
          <p:nvPr>
            <p:ph idx="1"/>
          </p:nvPr>
        </p:nvSpPr>
        <p:spPr>
          <a:xfrm>
            <a:off x="457200" y="1447800"/>
            <a:ext cx="8229600" cy="4861560"/>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3200"/>
              <a:buFont typeface="Arial"/>
              <a:buChar char="•"/>
            </a:pPr>
            <a:r>
              <a:rPr lang="en-US" sz="2400" b="0" i="0" u="none" strike="noStrike" cap="none" dirty="0">
                <a:solidFill>
                  <a:schemeClr val="dk1"/>
                </a:solidFill>
                <a:latin typeface="Arial"/>
                <a:ea typeface="Arial"/>
                <a:cs typeface="Arial"/>
                <a:sym typeface="Arial"/>
              </a:rPr>
              <a:t>What is it?</a:t>
            </a:r>
            <a:endParaRPr sz="2400" dirty="0"/>
          </a:p>
          <a:p>
            <a:pPr marL="342900" marR="0" lvl="0" indent="-342900" algn="l" rtl="0">
              <a:spcBef>
                <a:spcPts val="480"/>
              </a:spcBef>
              <a:spcAft>
                <a:spcPts val="0"/>
              </a:spcAft>
              <a:buClr>
                <a:schemeClr val="dk1"/>
              </a:buClr>
              <a:buSzPts val="2400"/>
              <a:buFont typeface="Arial"/>
              <a:buChar char="•"/>
            </a:pPr>
            <a:r>
              <a:rPr lang="en-US" sz="2400" b="0" i="0" u="none" strike="noStrike" cap="none" dirty="0">
                <a:solidFill>
                  <a:schemeClr val="dk1"/>
                </a:solidFill>
                <a:latin typeface="Arial"/>
                <a:ea typeface="Arial"/>
                <a:cs typeface="Arial"/>
                <a:sym typeface="Arial"/>
              </a:rPr>
              <a:t>The criminal justice system is the set of agencies and processes established by governments to control crime and impose penalties on those who violate laws.</a:t>
            </a:r>
            <a:endParaRPr sz="2400" dirty="0"/>
          </a:p>
          <a:p>
            <a:pPr marL="342900" marR="0" lvl="0" indent="-342900" algn="l" rtl="0">
              <a:spcBef>
                <a:spcPts val="480"/>
              </a:spcBef>
              <a:spcAft>
                <a:spcPts val="0"/>
              </a:spcAft>
              <a:buClr>
                <a:schemeClr val="dk1"/>
              </a:buClr>
              <a:buSzPts val="2400"/>
              <a:buFont typeface="Arial"/>
              <a:buChar char="•"/>
            </a:pPr>
            <a:r>
              <a:rPr lang="en-US" sz="2400" b="0" i="0" u="none" strike="noStrike" cap="none" dirty="0">
                <a:solidFill>
                  <a:schemeClr val="dk1"/>
                </a:solidFill>
                <a:latin typeface="Arial"/>
                <a:ea typeface="Arial"/>
                <a:cs typeface="Arial"/>
                <a:sym typeface="Arial"/>
              </a:rPr>
              <a:t>There is no single criminal justice system in the United States but rather many similar, individual systems.</a:t>
            </a:r>
            <a:endParaRPr sz="2400" dirty="0"/>
          </a:p>
          <a:p>
            <a:pPr marL="342900" marR="0" lvl="0" indent="-342900" algn="l" rtl="0">
              <a:spcBef>
                <a:spcPts val="480"/>
              </a:spcBef>
              <a:spcAft>
                <a:spcPts val="0"/>
              </a:spcAft>
              <a:buClr>
                <a:schemeClr val="dk1"/>
              </a:buClr>
              <a:buSzPts val="2400"/>
              <a:buFont typeface="Arial"/>
              <a:buChar char="•"/>
            </a:pPr>
            <a:r>
              <a:rPr lang="en-US" sz="2400" b="0" i="0" u="none" strike="noStrike" cap="none" dirty="0">
                <a:solidFill>
                  <a:schemeClr val="dk1"/>
                </a:solidFill>
                <a:latin typeface="Arial"/>
                <a:ea typeface="Arial"/>
                <a:cs typeface="Arial"/>
                <a:sym typeface="Arial"/>
              </a:rPr>
              <a:t>How the criminal justice system works in each area depends on the jurisdiction that is in charge: city, county, state, federal or tribal government or military </a:t>
            </a:r>
            <a:r>
              <a:rPr lang="en-US" sz="2400" b="0" i="0" u="none" strike="noStrike" cap="none" dirty="0" smtClean="0">
                <a:solidFill>
                  <a:schemeClr val="dk1"/>
                </a:solidFill>
                <a:latin typeface="Arial"/>
                <a:ea typeface="Arial"/>
                <a:cs typeface="Arial"/>
                <a:sym typeface="Arial"/>
              </a:rPr>
              <a:t>installation.</a:t>
            </a:r>
            <a:endParaRPr lang="en-US" sz="2400" dirty="0">
              <a:sym typeface="Arial"/>
            </a:endParaRPr>
          </a:p>
          <a:p>
            <a:pPr lvl="1" indent="-342900">
              <a:spcBef>
                <a:spcPts val="480"/>
              </a:spcBef>
              <a:buClr>
                <a:schemeClr val="dk1"/>
              </a:buClr>
              <a:buSzPts val="2400"/>
              <a:buFont typeface="Arial"/>
              <a:buChar char="•"/>
            </a:pPr>
            <a:r>
              <a:rPr lang="en-US" sz="2200" b="0" i="0" u="none" strike="noStrike" cap="none" dirty="0" smtClean="0">
                <a:solidFill>
                  <a:schemeClr val="dk1"/>
                </a:solidFill>
                <a:latin typeface="Arial"/>
                <a:ea typeface="Arial"/>
                <a:cs typeface="Arial"/>
                <a:sym typeface="Arial"/>
              </a:rPr>
              <a:t>Different </a:t>
            </a:r>
            <a:r>
              <a:rPr lang="en-US" sz="2200" b="0" i="0" u="none" strike="noStrike" cap="none" dirty="0">
                <a:solidFill>
                  <a:schemeClr val="dk1"/>
                </a:solidFill>
                <a:latin typeface="Arial"/>
                <a:ea typeface="Arial"/>
                <a:cs typeface="Arial"/>
                <a:sym typeface="Arial"/>
              </a:rPr>
              <a:t>jurisdictions have different laws, agencies, and ways of managing criminal justice processes.</a:t>
            </a:r>
            <a:endParaRPr sz="2200" dirty="0"/>
          </a:p>
          <a:p>
            <a:pPr marL="342900" marR="0" lvl="0" indent="-190500" algn="l" rtl="0">
              <a:spcBef>
                <a:spcPts val="480"/>
              </a:spcBef>
              <a:spcAft>
                <a:spcPts val="0"/>
              </a:spcAft>
              <a:buClr>
                <a:schemeClr val="dk1"/>
              </a:buClr>
              <a:buSzPts val="2400"/>
              <a:buFont typeface="Arial"/>
              <a:buNone/>
            </a:pPr>
            <a:endParaRPr sz="2400" b="0" i="0" u="none" strike="noStrike" cap="none" dirty="0">
              <a:solidFill>
                <a:schemeClr val="dk1"/>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62"/>
          <p:cNvSpPr txBox="1">
            <a:spLocks noGrp="1"/>
          </p:cNvSpPr>
          <p:nvPr>
            <p:ph type="title"/>
          </p:nvPr>
        </p:nvSpPr>
        <p:spPr>
          <a:xfrm>
            <a:off x="609600" y="0"/>
            <a:ext cx="6347713" cy="13208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dirty="0">
                <a:solidFill>
                  <a:schemeClr val="dk2"/>
                </a:solidFill>
                <a:latin typeface="Arial"/>
                <a:ea typeface="Arial"/>
                <a:cs typeface="Arial"/>
                <a:sym typeface="Arial"/>
              </a:rPr>
              <a:t>Drug Treatment Courts</a:t>
            </a:r>
            <a:endParaRPr sz="4400" b="0" i="0" u="none" strike="noStrike" cap="none" dirty="0">
              <a:solidFill>
                <a:schemeClr val="dk2"/>
              </a:solidFill>
              <a:latin typeface="Arial"/>
              <a:ea typeface="Arial"/>
              <a:cs typeface="Arial"/>
              <a:sym typeface="Arial"/>
            </a:endParaRPr>
          </a:p>
        </p:txBody>
      </p:sp>
      <p:sp>
        <p:nvSpPr>
          <p:cNvPr id="380" name="Google Shape;380;p62"/>
          <p:cNvSpPr txBox="1">
            <a:spLocks noGrp="1"/>
          </p:cNvSpPr>
          <p:nvPr>
            <p:ph idx="1"/>
          </p:nvPr>
        </p:nvSpPr>
        <p:spPr>
          <a:xfrm>
            <a:off x="609599" y="1792100"/>
            <a:ext cx="6347714" cy="3880773"/>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3200"/>
              <a:buFont typeface="Arial"/>
              <a:buChar char="•"/>
            </a:pPr>
            <a:r>
              <a:rPr lang="en-US" sz="3200" b="0" i="0" u="none" strike="noStrike" cap="none" dirty="0">
                <a:solidFill>
                  <a:schemeClr val="dk1"/>
                </a:solidFill>
                <a:latin typeface="Arial"/>
                <a:ea typeface="Arial"/>
                <a:cs typeface="Arial"/>
                <a:sym typeface="Arial"/>
              </a:rPr>
              <a:t>Changing the way criminal justice system deals with offenders who use drugs or alcohol</a:t>
            </a:r>
            <a:endParaRPr dirty="0"/>
          </a:p>
          <a:p>
            <a:pPr marL="342900" marR="0" lvl="0" indent="-342900" algn="l" rtl="0">
              <a:spcBef>
                <a:spcPts val="640"/>
              </a:spcBef>
              <a:spcAft>
                <a:spcPts val="0"/>
              </a:spcAft>
              <a:buClr>
                <a:schemeClr val="dk1"/>
              </a:buClr>
              <a:buSzPts val="3200"/>
              <a:buFont typeface="Arial"/>
              <a:buChar char="•"/>
            </a:pPr>
            <a:r>
              <a:rPr lang="en-US" sz="3200" b="0" i="0" u="none" strike="noStrike" cap="none" dirty="0">
                <a:solidFill>
                  <a:schemeClr val="dk1"/>
                </a:solidFill>
                <a:latin typeface="Arial"/>
                <a:ea typeface="Arial"/>
                <a:cs typeface="Arial"/>
                <a:sym typeface="Arial"/>
              </a:rPr>
              <a:t>Many different types of drug courts</a:t>
            </a:r>
            <a:endParaRPr dirty="0"/>
          </a:p>
          <a:p>
            <a:pPr marL="342900" marR="0" lvl="0" indent="-342900" algn="l" rtl="0">
              <a:spcBef>
                <a:spcPts val="640"/>
              </a:spcBef>
              <a:spcAft>
                <a:spcPts val="0"/>
              </a:spcAft>
              <a:buClr>
                <a:schemeClr val="dk1"/>
              </a:buClr>
              <a:buSzPts val="3200"/>
              <a:buFont typeface="Arial"/>
              <a:buChar char="•"/>
            </a:pPr>
            <a:r>
              <a:rPr lang="en-US" sz="3200" b="0" i="0" u="none" strike="noStrike" cap="none" dirty="0">
                <a:solidFill>
                  <a:schemeClr val="dk1"/>
                </a:solidFill>
                <a:latin typeface="Arial"/>
                <a:ea typeface="Arial"/>
                <a:cs typeface="Arial"/>
                <a:sym typeface="Arial"/>
              </a:rPr>
              <a:t>Effective in engaging and retaining offenders in treatment</a:t>
            </a:r>
            <a:endParaRPr dirty="0"/>
          </a:p>
          <a:p>
            <a:pPr marL="342900" marR="0" lvl="0" indent="-342900" algn="l" rtl="0">
              <a:spcBef>
                <a:spcPts val="640"/>
              </a:spcBef>
              <a:spcAft>
                <a:spcPts val="0"/>
              </a:spcAft>
              <a:buClr>
                <a:schemeClr val="dk1"/>
              </a:buClr>
              <a:buSzPts val="3200"/>
              <a:buFont typeface="Arial"/>
              <a:buChar char="•"/>
            </a:pPr>
            <a:r>
              <a:rPr lang="en-US" sz="3200" b="0" i="0" u="none" strike="noStrike" cap="none" dirty="0">
                <a:solidFill>
                  <a:schemeClr val="dk1"/>
                </a:solidFill>
                <a:latin typeface="Arial"/>
                <a:ea typeface="Arial"/>
                <a:cs typeface="Arial"/>
                <a:sym typeface="Arial"/>
              </a:rPr>
              <a:t>Reduce criminal recidivism</a:t>
            </a:r>
            <a:endParaRPr dirty="0"/>
          </a:p>
          <a:p>
            <a:pPr marL="342900" marR="0" lvl="0" indent="-139700" algn="l" rtl="0">
              <a:spcBef>
                <a:spcPts val="640"/>
              </a:spcBef>
              <a:spcAft>
                <a:spcPts val="0"/>
              </a:spcAft>
              <a:buClr>
                <a:schemeClr val="dk1"/>
              </a:buClr>
              <a:buSzPts val="3200"/>
              <a:buFont typeface="Arial"/>
              <a:buNone/>
            </a:pPr>
            <a:endParaRPr sz="3200" b="0" i="0" u="none" strike="noStrike" cap="none" dirty="0">
              <a:solidFill>
                <a:schemeClr val="dk1"/>
              </a:solidFill>
              <a:latin typeface="Arial"/>
              <a:ea typeface="Arial"/>
              <a:cs typeface="Arial"/>
              <a:sym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63"/>
          <p:cNvSpPr txBox="1">
            <a:spLocks noGrp="1"/>
          </p:cNvSpPr>
          <p:nvPr>
            <p:ph type="title"/>
          </p:nvPr>
        </p:nvSpPr>
        <p:spPr>
          <a:xfrm>
            <a:off x="457200" y="188640"/>
            <a:ext cx="8229600" cy="1228998"/>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a:solidFill>
                  <a:schemeClr val="dk2"/>
                </a:solidFill>
                <a:latin typeface="Arial"/>
                <a:ea typeface="Arial"/>
                <a:cs typeface="Arial"/>
                <a:sym typeface="Arial"/>
              </a:rPr>
              <a:t>United States Drug Courts</a:t>
            </a:r>
            <a:br>
              <a:rPr lang="en-US" sz="4400" b="0" i="0" u="none" strike="noStrike" cap="none">
                <a:solidFill>
                  <a:schemeClr val="dk2"/>
                </a:solidFill>
                <a:latin typeface="Arial"/>
                <a:ea typeface="Arial"/>
                <a:cs typeface="Arial"/>
                <a:sym typeface="Arial"/>
              </a:rPr>
            </a:br>
            <a:r>
              <a:rPr lang="en-US" sz="2000" b="0" i="0" u="none" strike="noStrike" cap="none">
                <a:solidFill>
                  <a:schemeClr val="dk2"/>
                </a:solidFill>
                <a:latin typeface="Arial"/>
                <a:ea typeface="Arial"/>
                <a:cs typeface="Arial"/>
                <a:sym typeface="Arial"/>
              </a:rPr>
              <a:t>* 2,838 Drug Courts in Operation in the United States and its Territories as of June 30, 2013</a:t>
            </a:r>
            <a:endParaRPr sz="2000" b="0" i="0" u="none" strike="noStrike" cap="none">
              <a:solidFill>
                <a:schemeClr val="dk2"/>
              </a:solidFill>
              <a:latin typeface="Arial"/>
              <a:ea typeface="Arial"/>
              <a:cs typeface="Arial"/>
              <a:sym typeface="Arial"/>
            </a:endParaRPr>
          </a:p>
        </p:txBody>
      </p:sp>
      <p:graphicFrame>
        <p:nvGraphicFramePr>
          <p:cNvPr id="386" name="Google Shape;386;p63"/>
          <p:cNvGraphicFramePr/>
          <p:nvPr/>
        </p:nvGraphicFramePr>
        <p:xfrm>
          <a:off x="457200" y="1600200"/>
          <a:ext cx="8229600" cy="4719440"/>
        </p:xfrm>
        <a:graphic>
          <a:graphicData uri="http://schemas.openxmlformats.org/drawingml/2006/table">
            <a:tbl>
              <a:tblPr firstRow="1" bandRow="1">
                <a:noFill/>
                <a:tableStyleId>{9DFC7066-2DE6-4E9B-8D29-A7470620B8A8}</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370850">
                <a:tc>
                  <a:txBody>
                    <a:bodyPr/>
                    <a:lstStyle/>
                    <a:p>
                      <a:pPr marL="0" marR="0" lvl="0" indent="0" algn="l" rtl="0">
                        <a:spcBef>
                          <a:spcPts val="0"/>
                        </a:spcBef>
                        <a:spcAft>
                          <a:spcPts val="0"/>
                        </a:spcAft>
                        <a:buNone/>
                      </a:pPr>
                      <a:r>
                        <a:rPr lang="en-US" sz="1800" u="none" strike="noStrike" cap="none"/>
                        <a:t>Court type</a:t>
                      </a:r>
                      <a:endParaRPr sz="1800"/>
                    </a:p>
                  </a:txBody>
                  <a:tcPr marL="91450" marR="91450" marT="45725" marB="45725"/>
                </a:tc>
                <a:tc>
                  <a:txBody>
                    <a:bodyPr/>
                    <a:lstStyle/>
                    <a:p>
                      <a:pPr marL="0" marR="0" lvl="0" indent="0" algn="l" rtl="0">
                        <a:spcBef>
                          <a:spcPts val="0"/>
                        </a:spcBef>
                        <a:spcAft>
                          <a:spcPts val="0"/>
                        </a:spcAft>
                        <a:buNone/>
                      </a:pPr>
                      <a:r>
                        <a:rPr lang="en-US" sz="1800"/>
                        <a:t>Number</a:t>
                      </a:r>
                      <a:endParaRPr sz="1800"/>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US" sz="1800"/>
                        <a:t>Adult (*442 of which are hybrid DWI/Drug Courts)</a:t>
                      </a:r>
                      <a:endParaRPr sz="1800"/>
                    </a:p>
                  </a:txBody>
                  <a:tcPr marL="91450" marR="91450" marT="45725" marB="45725"/>
                </a:tc>
                <a:tc>
                  <a:txBody>
                    <a:bodyPr/>
                    <a:lstStyle/>
                    <a:p>
                      <a:pPr marL="0" marR="0" lvl="0" indent="0" algn="l" rtl="0">
                        <a:spcBef>
                          <a:spcPts val="0"/>
                        </a:spcBef>
                        <a:spcAft>
                          <a:spcPts val="0"/>
                        </a:spcAft>
                        <a:buNone/>
                      </a:pPr>
                      <a:r>
                        <a:rPr lang="en-US" sz="1800"/>
                        <a:t>1,485</a:t>
                      </a:r>
                      <a:endParaRPr sz="1800"/>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US" sz="1800"/>
                        <a:t>Juvenile</a:t>
                      </a:r>
                      <a:endParaRPr sz="1800"/>
                    </a:p>
                  </a:txBody>
                  <a:tcPr marL="91450" marR="91450" marT="45725" marB="45725"/>
                </a:tc>
                <a:tc>
                  <a:txBody>
                    <a:bodyPr/>
                    <a:lstStyle/>
                    <a:p>
                      <a:pPr marL="0" marR="0" lvl="0" indent="0" algn="l" rtl="0">
                        <a:spcBef>
                          <a:spcPts val="0"/>
                        </a:spcBef>
                        <a:spcAft>
                          <a:spcPts val="0"/>
                        </a:spcAft>
                        <a:buNone/>
                      </a:pPr>
                      <a:r>
                        <a:rPr lang="en-US" sz="1800"/>
                        <a:t>447</a:t>
                      </a:r>
                      <a:endParaRPr sz="1800"/>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US" sz="1800"/>
                        <a:t>Family Treatment</a:t>
                      </a:r>
                      <a:endParaRPr sz="1800"/>
                    </a:p>
                  </a:txBody>
                  <a:tcPr marL="91450" marR="91450" marT="45725" marB="45725"/>
                </a:tc>
                <a:tc>
                  <a:txBody>
                    <a:bodyPr/>
                    <a:lstStyle/>
                    <a:p>
                      <a:pPr marL="0" marR="0" lvl="0" indent="0" algn="l" rtl="0">
                        <a:spcBef>
                          <a:spcPts val="0"/>
                        </a:spcBef>
                        <a:spcAft>
                          <a:spcPts val="0"/>
                        </a:spcAft>
                        <a:buNone/>
                      </a:pPr>
                      <a:r>
                        <a:rPr lang="en-US" sz="1800"/>
                        <a:t>311</a:t>
                      </a:r>
                      <a:endParaRPr sz="1800"/>
                    </a:p>
                  </a:txBody>
                  <a:tcPr marL="91450" marR="91450" marT="45725" marB="45725"/>
                </a:tc>
                <a:extLst>
                  <a:ext uri="{0D108BD9-81ED-4DB2-BD59-A6C34878D82A}">
                    <a16:rowId xmlns:a16="http://schemas.microsoft.com/office/drawing/2014/main" val="10003"/>
                  </a:ext>
                </a:extLst>
              </a:tr>
              <a:tr h="370850">
                <a:tc>
                  <a:txBody>
                    <a:bodyPr/>
                    <a:lstStyle/>
                    <a:p>
                      <a:pPr marL="0" marR="0" lvl="0" indent="0" algn="l" rtl="0">
                        <a:spcBef>
                          <a:spcPts val="0"/>
                        </a:spcBef>
                        <a:spcAft>
                          <a:spcPts val="0"/>
                        </a:spcAft>
                        <a:buNone/>
                      </a:pPr>
                      <a:r>
                        <a:rPr lang="en-US" sz="1800"/>
                        <a:t>Tribal Healing to Wellness</a:t>
                      </a:r>
                      <a:endParaRPr sz="1800"/>
                    </a:p>
                  </a:txBody>
                  <a:tcPr marL="91450" marR="91450" marT="45725" marB="45725"/>
                </a:tc>
                <a:tc>
                  <a:txBody>
                    <a:bodyPr/>
                    <a:lstStyle/>
                    <a:p>
                      <a:pPr marL="0" marR="0" lvl="0" indent="0" algn="l" rtl="0">
                        <a:spcBef>
                          <a:spcPts val="0"/>
                        </a:spcBef>
                        <a:spcAft>
                          <a:spcPts val="0"/>
                        </a:spcAft>
                        <a:buNone/>
                      </a:pPr>
                      <a:r>
                        <a:rPr lang="en-US" sz="1800"/>
                        <a:t>119</a:t>
                      </a:r>
                      <a:endParaRPr sz="1800"/>
                    </a:p>
                  </a:txBody>
                  <a:tcPr marL="91450" marR="91450" marT="45725" marB="45725"/>
                </a:tc>
                <a:extLst>
                  <a:ext uri="{0D108BD9-81ED-4DB2-BD59-A6C34878D82A}">
                    <a16:rowId xmlns:a16="http://schemas.microsoft.com/office/drawing/2014/main" val="10004"/>
                  </a:ext>
                </a:extLst>
              </a:tr>
              <a:tr h="370850">
                <a:tc>
                  <a:txBody>
                    <a:bodyPr/>
                    <a:lstStyle/>
                    <a:p>
                      <a:pPr marL="0" marR="0" lvl="0" indent="0" algn="l" rtl="0">
                        <a:spcBef>
                          <a:spcPts val="0"/>
                        </a:spcBef>
                        <a:spcAft>
                          <a:spcPts val="0"/>
                        </a:spcAft>
                        <a:buNone/>
                      </a:pPr>
                      <a:r>
                        <a:rPr lang="en-US" sz="1800"/>
                        <a:t>Designated DWI</a:t>
                      </a:r>
                      <a:endParaRPr sz="1800"/>
                    </a:p>
                  </a:txBody>
                  <a:tcPr marL="91450" marR="91450" marT="45725" marB="45725"/>
                </a:tc>
                <a:tc>
                  <a:txBody>
                    <a:bodyPr/>
                    <a:lstStyle/>
                    <a:p>
                      <a:pPr marL="0" marR="0" lvl="0" indent="0" algn="l" rtl="0">
                        <a:spcBef>
                          <a:spcPts val="0"/>
                        </a:spcBef>
                        <a:spcAft>
                          <a:spcPts val="0"/>
                        </a:spcAft>
                        <a:buNone/>
                      </a:pPr>
                      <a:r>
                        <a:rPr lang="en-US" sz="1800"/>
                        <a:t>229</a:t>
                      </a:r>
                      <a:endParaRPr sz="1800"/>
                    </a:p>
                  </a:txBody>
                  <a:tcPr marL="91450" marR="91450" marT="45725" marB="45725"/>
                </a:tc>
                <a:extLst>
                  <a:ext uri="{0D108BD9-81ED-4DB2-BD59-A6C34878D82A}">
                    <a16:rowId xmlns:a16="http://schemas.microsoft.com/office/drawing/2014/main" val="10005"/>
                  </a:ext>
                </a:extLst>
              </a:tr>
              <a:tr h="370850">
                <a:tc>
                  <a:txBody>
                    <a:bodyPr/>
                    <a:lstStyle/>
                    <a:p>
                      <a:pPr marL="0" marR="0" lvl="0" indent="0" algn="l" rtl="0">
                        <a:spcBef>
                          <a:spcPts val="0"/>
                        </a:spcBef>
                        <a:spcAft>
                          <a:spcPts val="0"/>
                        </a:spcAft>
                        <a:buNone/>
                      </a:pPr>
                      <a:r>
                        <a:rPr lang="en-US" sz="1800"/>
                        <a:t>Campus</a:t>
                      </a:r>
                      <a:endParaRPr sz="1800"/>
                    </a:p>
                  </a:txBody>
                  <a:tcPr marL="91450" marR="91450" marT="45725" marB="45725"/>
                </a:tc>
                <a:tc>
                  <a:txBody>
                    <a:bodyPr/>
                    <a:lstStyle/>
                    <a:p>
                      <a:pPr marL="0" marR="0" lvl="0" indent="0" algn="l" rtl="0">
                        <a:spcBef>
                          <a:spcPts val="0"/>
                        </a:spcBef>
                        <a:spcAft>
                          <a:spcPts val="0"/>
                        </a:spcAft>
                        <a:buNone/>
                      </a:pPr>
                      <a:r>
                        <a:rPr lang="en-US" sz="1800"/>
                        <a:t>5</a:t>
                      </a:r>
                      <a:endParaRPr sz="1800"/>
                    </a:p>
                  </a:txBody>
                  <a:tcPr marL="91450" marR="91450" marT="45725" marB="45725"/>
                </a:tc>
                <a:extLst>
                  <a:ext uri="{0D108BD9-81ED-4DB2-BD59-A6C34878D82A}">
                    <a16:rowId xmlns:a16="http://schemas.microsoft.com/office/drawing/2014/main" val="10006"/>
                  </a:ext>
                </a:extLst>
              </a:tr>
              <a:tr h="370850">
                <a:tc>
                  <a:txBody>
                    <a:bodyPr/>
                    <a:lstStyle/>
                    <a:p>
                      <a:pPr marL="0" marR="0" lvl="0" indent="0" algn="l" rtl="0">
                        <a:spcBef>
                          <a:spcPts val="0"/>
                        </a:spcBef>
                        <a:spcAft>
                          <a:spcPts val="0"/>
                        </a:spcAft>
                        <a:buNone/>
                      </a:pPr>
                      <a:r>
                        <a:rPr lang="en-US" sz="1800"/>
                        <a:t>Reentry Drug</a:t>
                      </a:r>
                      <a:endParaRPr sz="1800"/>
                    </a:p>
                  </a:txBody>
                  <a:tcPr marL="91450" marR="91450" marT="45725" marB="45725"/>
                </a:tc>
                <a:tc>
                  <a:txBody>
                    <a:bodyPr/>
                    <a:lstStyle/>
                    <a:p>
                      <a:pPr marL="0" marR="0" lvl="0" indent="0" algn="l" rtl="0">
                        <a:spcBef>
                          <a:spcPts val="0"/>
                        </a:spcBef>
                        <a:spcAft>
                          <a:spcPts val="0"/>
                        </a:spcAft>
                        <a:buNone/>
                      </a:pPr>
                      <a:r>
                        <a:rPr lang="en-US" sz="1800"/>
                        <a:t>31</a:t>
                      </a:r>
                      <a:endParaRPr sz="1800"/>
                    </a:p>
                  </a:txBody>
                  <a:tcPr marL="91450" marR="91450" marT="45725" marB="45725"/>
                </a:tc>
                <a:extLst>
                  <a:ext uri="{0D108BD9-81ED-4DB2-BD59-A6C34878D82A}">
                    <a16:rowId xmlns:a16="http://schemas.microsoft.com/office/drawing/2014/main" val="10007"/>
                  </a:ext>
                </a:extLst>
              </a:tr>
              <a:tr h="370850">
                <a:tc>
                  <a:txBody>
                    <a:bodyPr/>
                    <a:lstStyle/>
                    <a:p>
                      <a:pPr marL="0" marR="0" lvl="0" indent="0" algn="l" rtl="0">
                        <a:spcBef>
                          <a:spcPts val="0"/>
                        </a:spcBef>
                        <a:spcAft>
                          <a:spcPts val="0"/>
                        </a:spcAft>
                        <a:buNone/>
                      </a:pPr>
                      <a:r>
                        <a:rPr lang="en-US" sz="1800"/>
                        <a:t>Federal Drug</a:t>
                      </a:r>
                      <a:endParaRPr sz="1800"/>
                    </a:p>
                  </a:txBody>
                  <a:tcPr marL="91450" marR="91450" marT="45725" marB="45725"/>
                </a:tc>
                <a:tc>
                  <a:txBody>
                    <a:bodyPr/>
                    <a:lstStyle/>
                    <a:p>
                      <a:pPr marL="0" marR="0" lvl="0" indent="0" algn="l" rtl="0">
                        <a:spcBef>
                          <a:spcPts val="0"/>
                        </a:spcBef>
                        <a:spcAft>
                          <a:spcPts val="0"/>
                        </a:spcAft>
                        <a:buNone/>
                      </a:pPr>
                      <a:r>
                        <a:rPr lang="en-US" sz="1800"/>
                        <a:t>25</a:t>
                      </a:r>
                      <a:endParaRPr sz="1800"/>
                    </a:p>
                  </a:txBody>
                  <a:tcPr marL="91450" marR="91450" marT="45725" marB="45725"/>
                </a:tc>
                <a:extLst>
                  <a:ext uri="{0D108BD9-81ED-4DB2-BD59-A6C34878D82A}">
                    <a16:rowId xmlns:a16="http://schemas.microsoft.com/office/drawing/2014/main" val="10008"/>
                  </a:ext>
                </a:extLst>
              </a:tr>
              <a:tr h="370850">
                <a:tc>
                  <a:txBody>
                    <a:bodyPr/>
                    <a:lstStyle/>
                    <a:p>
                      <a:pPr marL="0" marR="0" lvl="0" indent="0" algn="l" rtl="0">
                        <a:spcBef>
                          <a:spcPts val="0"/>
                        </a:spcBef>
                        <a:spcAft>
                          <a:spcPts val="0"/>
                        </a:spcAft>
                        <a:buNone/>
                      </a:pPr>
                      <a:r>
                        <a:rPr lang="en-US" sz="1800"/>
                        <a:t>Federal Veterans Treatment</a:t>
                      </a:r>
                      <a:endParaRPr sz="1800"/>
                    </a:p>
                  </a:txBody>
                  <a:tcPr marL="91450" marR="91450" marT="45725" marB="45725"/>
                </a:tc>
                <a:tc>
                  <a:txBody>
                    <a:bodyPr/>
                    <a:lstStyle/>
                    <a:p>
                      <a:pPr marL="0" marR="0" lvl="0" indent="0" algn="l" rtl="0">
                        <a:spcBef>
                          <a:spcPts val="0"/>
                        </a:spcBef>
                        <a:spcAft>
                          <a:spcPts val="0"/>
                        </a:spcAft>
                        <a:buNone/>
                      </a:pPr>
                      <a:r>
                        <a:rPr lang="en-US" sz="1800"/>
                        <a:t>4</a:t>
                      </a:r>
                      <a:endParaRPr sz="1800"/>
                    </a:p>
                  </a:txBody>
                  <a:tcPr marL="91450" marR="91450" marT="45725" marB="45725"/>
                </a:tc>
                <a:extLst>
                  <a:ext uri="{0D108BD9-81ED-4DB2-BD59-A6C34878D82A}">
                    <a16:rowId xmlns:a16="http://schemas.microsoft.com/office/drawing/2014/main" val="10009"/>
                  </a:ext>
                </a:extLst>
              </a:tr>
              <a:tr h="370850">
                <a:tc>
                  <a:txBody>
                    <a:bodyPr/>
                    <a:lstStyle/>
                    <a:p>
                      <a:pPr marL="0" marR="0" lvl="0" indent="0" algn="l" rtl="0">
                        <a:spcBef>
                          <a:spcPts val="0"/>
                        </a:spcBef>
                        <a:spcAft>
                          <a:spcPts val="0"/>
                        </a:spcAft>
                        <a:buNone/>
                      </a:pPr>
                      <a:r>
                        <a:rPr lang="en-US" sz="1800"/>
                        <a:t>Veterans Treatment</a:t>
                      </a:r>
                      <a:endParaRPr sz="1800"/>
                    </a:p>
                  </a:txBody>
                  <a:tcPr marL="91450" marR="91450" marT="45725" marB="45725"/>
                </a:tc>
                <a:tc>
                  <a:txBody>
                    <a:bodyPr/>
                    <a:lstStyle/>
                    <a:p>
                      <a:pPr marL="0" marR="0" lvl="0" indent="0" algn="l" rtl="0">
                        <a:spcBef>
                          <a:spcPts val="0"/>
                        </a:spcBef>
                        <a:spcAft>
                          <a:spcPts val="0"/>
                        </a:spcAft>
                        <a:buNone/>
                      </a:pPr>
                      <a:r>
                        <a:rPr lang="en-US" sz="1800"/>
                        <a:t>143</a:t>
                      </a:r>
                      <a:endParaRPr sz="1800"/>
                    </a:p>
                  </a:txBody>
                  <a:tcPr marL="91450" marR="91450" marT="45725" marB="45725"/>
                </a:tc>
                <a:extLst>
                  <a:ext uri="{0D108BD9-81ED-4DB2-BD59-A6C34878D82A}">
                    <a16:rowId xmlns:a16="http://schemas.microsoft.com/office/drawing/2014/main" val="10010"/>
                  </a:ext>
                </a:extLst>
              </a:tr>
              <a:tr h="370850">
                <a:tc>
                  <a:txBody>
                    <a:bodyPr/>
                    <a:lstStyle/>
                    <a:p>
                      <a:pPr marL="0" marR="0" lvl="0" indent="0" algn="l" rtl="0">
                        <a:spcBef>
                          <a:spcPts val="0"/>
                        </a:spcBef>
                        <a:spcAft>
                          <a:spcPts val="0"/>
                        </a:spcAft>
                        <a:buNone/>
                      </a:pPr>
                      <a:r>
                        <a:rPr lang="en-US" sz="1800"/>
                        <a:t>Co-occurring Disorder</a:t>
                      </a:r>
                      <a:endParaRPr sz="1800"/>
                    </a:p>
                  </a:txBody>
                  <a:tcPr marL="91450" marR="91450" marT="45725" marB="45725"/>
                </a:tc>
                <a:tc>
                  <a:txBody>
                    <a:bodyPr/>
                    <a:lstStyle/>
                    <a:p>
                      <a:pPr marL="0" marR="0" lvl="0" indent="0" algn="l" rtl="0">
                        <a:spcBef>
                          <a:spcPts val="0"/>
                        </a:spcBef>
                        <a:spcAft>
                          <a:spcPts val="0"/>
                        </a:spcAft>
                        <a:buNone/>
                      </a:pPr>
                      <a:r>
                        <a:rPr lang="en-US" sz="1800"/>
                        <a:t>39</a:t>
                      </a:r>
                      <a:endParaRPr sz="1800"/>
                    </a:p>
                  </a:txBody>
                  <a:tcPr marL="91450" marR="91450" marT="45725" marB="45725"/>
                </a:tc>
                <a:extLst>
                  <a:ext uri="{0D108BD9-81ED-4DB2-BD59-A6C34878D82A}">
                    <a16:rowId xmlns:a16="http://schemas.microsoft.com/office/drawing/2014/main" val="10011"/>
                  </a:ext>
                </a:extLst>
              </a:tr>
            </a:tbl>
          </a:graphicData>
        </a:graphic>
      </p:graphicFrame>
      <p:sp>
        <p:nvSpPr>
          <p:cNvPr id="387" name="Google Shape;387;p63"/>
          <p:cNvSpPr txBox="1"/>
          <p:nvPr/>
        </p:nvSpPr>
        <p:spPr>
          <a:xfrm>
            <a:off x="3995936" y="6525344"/>
            <a:ext cx="1547218"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a:solidFill>
                  <a:schemeClr val="dk1"/>
                </a:solidFill>
                <a:latin typeface="Arial"/>
                <a:ea typeface="Arial"/>
                <a:cs typeface="Arial"/>
                <a:sym typeface="Arial"/>
              </a:rPr>
              <a:t>Source:ndcrc.org</a:t>
            </a:r>
            <a:endParaRPr sz="1400">
              <a:solidFill>
                <a:schemeClr val="dk1"/>
              </a:solidFill>
              <a:latin typeface="Arial"/>
              <a:ea typeface="Arial"/>
              <a:cs typeface="Arial"/>
              <a:sym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p64"/>
          <p:cNvSpPr txBox="1">
            <a:spLocks noGrp="1"/>
          </p:cNvSpPr>
          <p:nvPr>
            <p:ph type="title"/>
          </p:nvPr>
        </p:nvSpPr>
        <p:spPr>
          <a:xfrm>
            <a:off x="595952" y="0"/>
            <a:ext cx="6347713" cy="13208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dirty="0">
                <a:solidFill>
                  <a:schemeClr val="dk2"/>
                </a:solidFill>
                <a:latin typeface="Arial"/>
                <a:ea typeface="Arial"/>
                <a:cs typeface="Arial"/>
                <a:sym typeface="Arial"/>
              </a:rPr>
              <a:t>Texas Drug Courts</a:t>
            </a:r>
            <a:endParaRPr sz="4400" b="0" i="0" u="none" strike="noStrike" cap="none" dirty="0">
              <a:solidFill>
                <a:schemeClr val="dk2"/>
              </a:solidFill>
              <a:latin typeface="Arial"/>
              <a:ea typeface="Arial"/>
              <a:cs typeface="Arial"/>
              <a:sym typeface="Arial"/>
            </a:endParaRPr>
          </a:p>
        </p:txBody>
      </p:sp>
      <p:sp>
        <p:nvSpPr>
          <p:cNvPr id="393" name="Google Shape;393;p64"/>
          <p:cNvSpPr txBox="1">
            <a:spLocks noGrp="1"/>
          </p:cNvSpPr>
          <p:nvPr>
            <p:ph idx="1"/>
          </p:nvPr>
        </p:nvSpPr>
        <p:spPr>
          <a:xfrm>
            <a:off x="457200" y="1268760"/>
            <a:ext cx="8229600" cy="5112568"/>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3200"/>
              <a:buFont typeface="Arial"/>
              <a:buChar char="•"/>
            </a:pPr>
            <a:r>
              <a:rPr lang="en-US" sz="3200" b="0" i="0" u="none" strike="noStrike" cap="none" dirty="0">
                <a:solidFill>
                  <a:schemeClr val="dk1"/>
                </a:solidFill>
                <a:latin typeface="Arial"/>
                <a:ea typeface="Arial"/>
                <a:cs typeface="Arial"/>
                <a:sym typeface="Arial"/>
              </a:rPr>
              <a:t>140 Drug Court Programs</a:t>
            </a:r>
            <a:endParaRPr dirty="0"/>
          </a:p>
          <a:p>
            <a:pPr marL="742950" marR="0" lvl="1" indent="-285750" algn="l" rtl="0">
              <a:spcBef>
                <a:spcPts val="560"/>
              </a:spcBef>
              <a:spcAft>
                <a:spcPts val="0"/>
              </a:spcAft>
              <a:buClr>
                <a:schemeClr val="dk1"/>
              </a:buClr>
              <a:buSzPts val="2800"/>
              <a:buFont typeface="Arial"/>
              <a:buChar char="–"/>
            </a:pPr>
            <a:r>
              <a:rPr lang="en-US" sz="2800" b="0" i="0" u="none" strike="noStrike" cap="none" dirty="0">
                <a:solidFill>
                  <a:schemeClr val="dk1"/>
                </a:solidFill>
                <a:latin typeface="Arial"/>
                <a:ea typeface="Arial"/>
                <a:cs typeface="Arial"/>
                <a:sym typeface="Arial"/>
              </a:rPr>
              <a:t>Adult</a:t>
            </a:r>
            <a:endParaRPr dirty="0"/>
          </a:p>
          <a:p>
            <a:pPr marL="742950" marR="0" lvl="1" indent="-285750" algn="l" rtl="0">
              <a:spcBef>
                <a:spcPts val="560"/>
              </a:spcBef>
              <a:spcAft>
                <a:spcPts val="0"/>
              </a:spcAft>
              <a:buClr>
                <a:schemeClr val="dk1"/>
              </a:buClr>
              <a:buSzPts val="2800"/>
              <a:buFont typeface="Arial"/>
              <a:buChar char="–"/>
            </a:pPr>
            <a:r>
              <a:rPr lang="en-US" sz="2800" b="0" i="0" u="none" strike="noStrike" cap="none" dirty="0">
                <a:solidFill>
                  <a:schemeClr val="dk1"/>
                </a:solidFill>
                <a:latin typeface="Arial"/>
                <a:ea typeface="Arial"/>
                <a:cs typeface="Arial"/>
                <a:sym typeface="Arial"/>
              </a:rPr>
              <a:t>Juvenile</a:t>
            </a:r>
            <a:endParaRPr dirty="0"/>
          </a:p>
          <a:p>
            <a:pPr marL="742950" marR="0" lvl="1" indent="-285750" algn="l" rtl="0">
              <a:spcBef>
                <a:spcPts val="560"/>
              </a:spcBef>
              <a:spcAft>
                <a:spcPts val="0"/>
              </a:spcAft>
              <a:buClr>
                <a:schemeClr val="dk1"/>
              </a:buClr>
              <a:buSzPts val="2800"/>
              <a:buFont typeface="Arial"/>
              <a:buChar char="–"/>
            </a:pPr>
            <a:r>
              <a:rPr lang="en-US" sz="2800" b="0" i="0" u="none" strike="noStrike" cap="none" dirty="0">
                <a:solidFill>
                  <a:schemeClr val="dk1"/>
                </a:solidFill>
                <a:latin typeface="Arial"/>
                <a:ea typeface="Arial"/>
                <a:cs typeface="Arial"/>
                <a:sym typeface="Arial"/>
              </a:rPr>
              <a:t>Family</a:t>
            </a:r>
            <a:endParaRPr dirty="0"/>
          </a:p>
          <a:p>
            <a:pPr marL="742950" marR="0" lvl="1" indent="-285750" algn="l" rtl="0">
              <a:spcBef>
                <a:spcPts val="560"/>
              </a:spcBef>
              <a:spcAft>
                <a:spcPts val="0"/>
              </a:spcAft>
              <a:buClr>
                <a:schemeClr val="dk1"/>
              </a:buClr>
              <a:buSzPts val="2800"/>
              <a:buFont typeface="Arial"/>
              <a:buChar char="–"/>
            </a:pPr>
            <a:r>
              <a:rPr lang="en-US" sz="2800" b="0" i="0" u="none" strike="noStrike" cap="none" dirty="0">
                <a:solidFill>
                  <a:schemeClr val="dk1"/>
                </a:solidFill>
                <a:latin typeface="Arial"/>
                <a:ea typeface="Arial"/>
                <a:cs typeface="Arial"/>
                <a:sym typeface="Arial"/>
              </a:rPr>
              <a:t>Tribal Healing to Wellness </a:t>
            </a:r>
            <a:endParaRPr dirty="0"/>
          </a:p>
          <a:p>
            <a:pPr marL="742950" marR="0" lvl="1" indent="-285750" algn="l" rtl="0">
              <a:spcBef>
                <a:spcPts val="560"/>
              </a:spcBef>
              <a:spcAft>
                <a:spcPts val="0"/>
              </a:spcAft>
              <a:buClr>
                <a:schemeClr val="dk1"/>
              </a:buClr>
              <a:buSzPts val="2800"/>
              <a:buFont typeface="Arial"/>
              <a:buChar char="–"/>
            </a:pPr>
            <a:r>
              <a:rPr lang="en-US" sz="2800" b="0" i="0" u="none" strike="noStrike" cap="none" dirty="0">
                <a:solidFill>
                  <a:schemeClr val="dk1"/>
                </a:solidFill>
                <a:latin typeface="Arial"/>
                <a:ea typeface="Arial"/>
                <a:cs typeface="Arial"/>
                <a:sym typeface="Arial"/>
              </a:rPr>
              <a:t>DWI</a:t>
            </a:r>
            <a:endParaRPr dirty="0"/>
          </a:p>
          <a:p>
            <a:pPr marL="742950" marR="0" lvl="1" indent="-285750" algn="l" rtl="0">
              <a:spcBef>
                <a:spcPts val="560"/>
              </a:spcBef>
              <a:spcAft>
                <a:spcPts val="0"/>
              </a:spcAft>
              <a:buClr>
                <a:schemeClr val="dk1"/>
              </a:buClr>
              <a:buSzPts val="2800"/>
              <a:buFont typeface="Arial"/>
              <a:buChar char="–"/>
            </a:pPr>
            <a:r>
              <a:rPr lang="en-US" sz="2800" b="0" i="0" u="none" strike="noStrike" cap="none" dirty="0">
                <a:solidFill>
                  <a:schemeClr val="dk1"/>
                </a:solidFill>
                <a:latin typeface="Arial"/>
                <a:ea typeface="Arial"/>
                <a:cs typeface="Arial"/>
                <a:sym typeface="Arial"/>
              </a:rPr>
              <a:t>Federal Reentry</a:t>
            </a:r>
            <a:endParaRPr dirty="0"/>
          </a:p>
          <a:p>
            <a:pPr marL="742950" marR="0" lvl="1" indent="-285750" algn="l" rtl="0">
              <a:spcBef>
                <a:spcPts val="560"/>
              </a:spcBef>
              <a:spcAft>
                <a:spcPts val="0"/>
              </a:spcAft>
              <a:buClr>
                <a:schemeClr val="dk1"/>
              </a:buClr>
              <a:buSzPts val="2800"/>
              <a:buFont typeface="Arial"/>
              <a:buChar char="–"/>
            </a:pPr>
            <a:r>
              <a:rPr lang="en-US" sz="2800" b="0" i="0" u="none" strike="noStrike" cap="none" dirty="0">
                <a:solidFill>
                  <a:schemeClr val="dk1"/>
                </a:solidFill>
                <a:latin typeface="Arial"/>
                <a:ea typeface="Arial"/>
                <a:cs typeface="Arial"/>
                <a:sym typeface="Arial"/>
              </a:rPr>
              <a:t>Reentry</a:t>
            </a:r>
            <a:endParaRPr dirty="0"/>
          </a:p>
          <a:p>
            <a:pPr marL="742950" marR="0" lvl="1" indent="-285750" algn="l" rtl="0">
              <a:spcBef>
                <a:spcPts val="560"/>
              </a:spcBef>
              <a:spcAft>
                <a:spcPts val="0"/>
              </a:spcAft>
              <a:buClr>
                <a:schemeClr val="dk1"/>
              </a:buClr>
              <a:buSzPts val="2800"/>
              <a:buFont typeface="Arial"/>
              <a:buChar char="–"/>
            </a:pPr>
            <a:r>
              <a:rPr lang="en-US" sz="2800" b="0" i="0" u="none" strike="noStrike" cap="none" dirty="0">
                <a:solidFill>
                  <a:schemeClr val="dk1"/>
                </a:solidFill>
                <a:latin typeface="Arial"/>
                <a:ea typeface="Arial"/>
                <a:cs typeface="Arial"/>
                <a:sym typeface="Arial"/>
              </a:rPr>
              <a:t>Veterans</a:t>
            </a:r>
            <a:endParaRPr dirty="0"/>
          </a:p>
          <a:p>
            <a:pPr marL="742950" marR="0" lvl="1" indent="-285750" algn="l" rtl="0">
              <a:spcBef>
                <a:spcPts val="560"/>
              </a:spcBef>
              <a:spcAft>
                <a:spcPts val="0"/>
              </a:spcAft>
              <a:buClr>
                <a:schemeClr val="dk1"/>
              </a:buClr>
              <a:buSzPts val="2800"/>
              <a:buFont typeface="Arial"/>
              <a:buChar char="–"/>
            </a:pPr>
            <a:r>
              <a:rPr lang="en-US" sz="2800" b="0" i="0" u="none" strike="noStrike" cap="none" dirty="0">
                <a:solidFill>
                  <a:schemeClr val="dk1"/>
                </a:solidFill>
                <a:latin typeface="Arial"/>
                <a:ea typeface="Arial"/>
                <a:cs typeface="Arial"/>
                <a:sym typeface="Arial"/>
              </a:rPr>
              <a:t>Prostitution</a:t>
            </a:r>
            <a:endParaRPr sz="2800" b="0" i="0" u="none" strike="noStrike" cap="none" dirty="0">
              <a:solidFill>
                <a:schemeClr val="dk1"/>
              </a:solidFill>
              <a:latin typeface="Arial"/>
              <a:ea typeface="Arial"/>
              <a:cs typeface="Arial"/>
              <a:sym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65"/>
          <p:cNvSpPr txBox="1">
            <a:spLocks noGrp="1"/>
          </p:cNvSpPr>
          <p:nvPr>
            <p:ph type="title"/>
          </p:nvPr>
        </p:nvSpPr>
        <p:spPr>
          <a:xfrm>
            <a:off x="609600" y="159224"/>
            <a:ext cx="6347713" cy="13208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b="0" i="0" u="none" strike="noStrike" cap="none" dirty="0">
                <a:solidFill>
                  <a:schemeClr val="dk2"/>
                </a:solidFill>
                <a:latin typeface="Arial"/>
                <a:ea typeface="Arial"/>
                <a:cs typeface="Arial"/>
                <a:sym typeface="Arial"/>
              </a:rPr>
              <a:t>Start Drug Court Harris County</a:t>
            </a:r>
            <a:endParaRPr b="0" i="0" u="none" strike="noStrike" cap="none" dirty="0">
              <a:solidFill>
                <a:schemeClr val="dk2"/>
              </a:solidFill>
              <a:latin typeface="Arial"/>
              <a:ea typeface="Arial"/>
              <a:cs typeface="Arial"/>
              <a:sym typeface="Arial"/>
            </a:endParaRPr>
          </a:p>
        </p:txBody>
      </p:sp>
      <p:sp>
        <p:nvSpPr>
          <p:cNvPr id="399" name="Google Shape;399;p65"/>
          <p:cNvSpPr txBox="1">
            <a:spLocks noGrp="1"/>
          </p:cNvSpPr>
          <p:nvPr>
            <p:ph idx="1"/>
          </p:nvPr>
        </p:nvSpPr>
        <p:spPr>
          <a:xfrm>
            <a:off x="609599" y="1480024"/>
            <a:ext cx="6347714" cy="4561339"/>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3200"/>
              <a:buFont typeface="Arial"/>
              <a:buChar char="•"/>
            </a:pPr>
            <a:r>
              <a:rPr lang="en-US" sz="3200" b="0" i="0" u="none" strike="noStrike" cap="none" dirty="0">
                <a:solidFill>
                  <a:schemeClr val="dk1"/>
                </a:solidFill>
                <a:latin typeface="Arial"/>
                <a:ea typeface="Arial"/>
                <a:cs typeface="Arial"/>
                <a:sym typeface="Arial"/>
              </a:rPr>
              <a:t>Tri-phase program</a:t>
            </a:r>
            <a:endParaRPr dirty="0"/>
          </a:p>
          <a:p>
            <a:pPr marL="342900" marR="0" lvl="0" indent="-342900" algn="l" rtl="0">
              <a:spcBef>
                <a:spcPts val="640"/>
              </a:spcBef>
              <a:spcAft>
                <a:spcPts val="0"/>
              </a:spcAft>
              <a:buClr>
                <a:schemeClr val="dk1"/>
              </a:buClr>
              <a:buSzPts val="3200"/>
              <a:buFont typeface="Arial"/>
              <a:buChar char="•"/>
            </a:pPr>
            <a:r>
              <a:rPr lang="en-US" sz="3200" b="0" i="0" u="none" strike="noStrike" cap="none" dirty="0" smtClean="0">
                <a:solidFill>
                  <a:schemeClr val="dk1"/>
                </a:solidFill>
                <a:latin typeface="Arial"/>
                <a:ea typeface="Arial"/>
                <a:cs typeface="Arial"/>
                <a:sym typeface="Arial"/>
              </a:rPr>
              <a:t>Minimum </a:t>
            </a:r>
            <a:r>
              <a:rPr lang="en-US" sz="3200" b="0" i="0" u="none" strike="noStrike" cap="none" dirty="0">
                <a:solidFill>
                  <a:schemeClr val="dk1"/>
                </a:solidFill>
                <a:latin typeface="Arial"/>
                <a:ea typeface="Arial"/>
                <a:cs typeface="Arial"/>
                <a:sym typeface="Arial"/>
              </a:rPr>
              <a:t>of 12 months</a:t>
            </a:r>
            <a:endParaRPr dirty="0"/>
          </a:p>
          <a:p>
            <a:pPr marL="342900" marR="0" lvl="0" indent="-342900" algn="l" rtl="0">
              <a:spcBef>
                <a:spcPts val="640"/>
              </a:spcBef>
              <a:spcAft>
                <a:spcPts val="0"/>
              </a:spcAft>
              <a:buClr>
                <a:schemeClr val="dk1"/>
              </a:buClr>
              <a:buSzPts val="3200"/>
              <a:buFont typeface="Arial"/>
              <a:buChar char="•"/>
            </a:pPr>
            <a:r>
              <a:rPr lang="en-US" sz="3200" b="0" i="0" u="none" strike="noStrike" cap="none" dirty="0">
                <a:solidFill>
                  <a:schemeClr val="dk1"/>
                </a:solidFill>
                <a:latin typeface="Arial"/>
                <a:ea typeface="Arial"/>
                <a:cs typeface="Arial"/>
                <a:sym typeface="Arial"/>
              </a:rPr>
              <a:t>All phases include</a:t>
            </a:r>
            <a:endParaRPr dirty="0"/>
          </a:p>
          <a:p>
            <a:pPr marL="742950" marR="0" lvl="1" indent="-285750" algn="l" rtl="0">
              <a:spcBef>
                <a:spcPts val="560"/>
              </a:spcBef>
              <a:spcAft>
                <a:spcPts val="0"/>
              </a:spcAft>
              <a:buClr>
                <a:schemeClr val="dk1"/>
              </a:buClr>
              <a:buSzPts val="2800"/>
              <a:buFont typeface="Arial"/>
              <a:buChar char="–"/>
            </a:pPr>
            <a:r>
              <a:rPr lang="en-US" sz="2800" b="0" i="0" u="none" strike="noStrike" cap="none" dirty="0">
                <a:solidFill>
                  <a:schemeClr val="dk1"/>
                </a:solidFill>
                <a:latin typeface="Arial"/>
                <a:ea typeface="Arial"/>
                <a:cs typeface="Arial"/>
                <a:sym typeface="Arial"/>
              </a:rPr>
              <a:t>Substance abuse treatment</a:t>
            </a:r>
            <a:endParaRPr dirty="0"/>
          </a:p>
          <a:p>
            <a:pPr marL="742950" marR="0" lvl="1" indent="-285750" algn="l" rtl="0">
              <a:spcBef>
                <a:spcPts val="560"/>
              </a:spcBef>
              <a:spcAft>
                <a:spcPts val="0"/>
              </a:spcAft>
              <a:buClr>
                <a:schemeClr val="dk1"/>
              </a:buClr>
              <a:buSzPts val="2800"/>
              <a:buFont typeface="Arial"/>
              <a:buChar char="–"/>
            </a:pPr>
            <a:r>
              <a:rPr lang="en-US" sz="2800" b="0" i="0" u="none" strike="noStrike" cap="none" dirty="0">
                <a:solidFill>
                  <a:schemeClr val="dk1"/>
                </a:solidFill>
                <a:latin typeface="Arial"/>
                <a:ea typeface="Arial"/>
                <a:cs typeface="Arial"/>
                <a:sym typeface="Arial"/>
              </a:rPr>
              <a:t>Regular court appearance with judicial interaction</a:t>
            </a:r>
            <a:endParaRPr dirty="0"/>
          </a:p>
          <a:p>
            <a:pPr marL="742950" marR="0" lvl="1" indent="-285750" algn="l" rtl="0">
              <a:spcBef>
                <a:spcPts val="560"/>
              </a:spcBef>
              <a:spcAft>
                <a:spcPts val="0"/>
              </a:spcAft>
              <a:buClr>
                <a:schemeClr val="dk1"/>
              </a:buClr>
              <a:buSzPts val="2800"/>
              <a:buFont typeface="Arial"/>
              <a:buChar char="–"/>
            </a:pPr>
            <a:r>
              <a:rPr lang="en-US" sz="2800" b="0" i="0" u="none" strike="noStrike" cap="none" dirty="0">
                <a:solidFill>
                  <a:schemeClr val="dk1"/>
                </a:solidFill>
                <a:latin typeface="Arial"/>
                <a:ea typeface="Arial"/>
                <a:cs typeface="Arial"/>
                <a:sym typeface="Arial"/>
              </a:rPr>
              <a:t>Drug testing</a:t>
            </a:r>
            <a:endParaRPr dirty="0"/>
          </a:p>
          <a:p>
            <a:pPr marL="742950" marR="0" lvl="1" indent="-285750" algn="l" rtl="0">
              <a:spcBef>
                <a:spcPts val="560"/>
              </a:spcBef>
              <a:spcAft>
                <a:spcPts val="0"/>
              </a:spcAft>
              <a:buClr>
                <a:schemeClr val="dk1"/>
              </a:buClr>
              <a:buSzPts val="2800"/>
              <a:buFont typeface="Arial"/>
              <a:buChar char="–"/>
            </a:pPr>
            <a:r>
              <a:rPr lang="en-US" sz="2800" b="0" i="0" u="none" strike="noStrike" cap="none" dirty="0">
                <a:solidFill>
                  <a:schemeClr val="dk1"/>
                </a:solidFill>
                <a:latin typeface="Arial"/>
                <a:ea typeface="Arial"/>
                <a:cs typeface="Arial"/>
                <a:sym typeface="Arial"/>
              </a:rPr>
              <a:t>12 step or other approved support group mtg.</a:t>
            </a:r>
            <a:endParaRPr sz="2800" b="0" i="0" u="none" strike="noStrike" cap="none" dirty="0">
              <a:solidFill>
                <a:schemeClr val="dk1"/>
              </a:solidFill>
              <a:latin typeface="Arial"/>
              <a:ea typeface="Arial"/>
              <a:cs typeface="Arial"/>
              <a:sym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66"/>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a:solidFill>
                  <a:schemeClr val="dk2"/>
                </a:solidFill>
                <a:latin typeface="Arial"/>
                <a:ea typeface="Arial"/>
                <a:cs typeface="Arial"/>
                <a:sym typeface="Arial"/>
              </a:rPr>
              <a:t>Typical Drug Court Phases</a:t>
            </a:r>
            <a:endParaRPr sz="4400" b="0" i="0" u="none" strike="noStrike" cap="none">
              <a:solidFill>
                <a:schemeClr val="dk2"/>
              </a:solidFill>
              <a:latin typeface="Arial"/>
              <a:ea typeface="Arial"/>
              <a:cs typeface="Arial"/>
              <a:sym typeface="Arial"/>
            </a:endParaRPr>
          </a:p>
        </p:txBody>
      </p:sp>
      <p:sp>
        <p:nvSpPr>
          <p:cNvPr id="405" name="Google Shape;405;p66"/>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3200"/>
              <a:buFont typeface="Arial"/>
              <a:buChar char="•"/>
            </a:pPr>
            <a:r>
              <a:rPr lang="en-US" sz="3200" b="0" i="0" u="none" strike="noStrike" cap="none">
                <a:solidFill>
                  <a:schemeClr val="dk1"/>
                </a:solidFill>
                <a:latin typeface="Arial"/>
                <a:ea typeface="Arial"/>
                <a:cs typeface="Arial"/>
                <a:sym typeface="Arial"/>
              </a:rPr>
              <a:t>3 to 4 phases</a:t>
            </a:r>
            <a:endParaRPr/>
          </a:p>
          <a:p>
            <a:pPr marL="742950" marR="0" lvl="1" indent="-285750" algn="l" rtl="0">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Orientation, drug education</a:t>
            </a:r>
            <a:endParaRPr/>
          </a:p>
          <a:p>
            <a:pPr marL="742950" marR="0" lvl="1" indent="-285750" algn="l" rtl="0">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Treatment</a:t>
            </a:r>
            <a:endParaRPr/>
          </a:p>
          <a:p>
            <a:pPr marL="742950" marR="0" lvl="1" indent="-285750" algn="l" rtl="0">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Relapse prevention, educational/vocational services</a:t>
            </a:r>
            <a:endParaRPr/>
          </a:p>
          <a:p>
            <a:pPr marL="742950" marR="0" lvl="1" indent="-285750" algn="l" rtl="0">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Aftercare and transition</a:t>
            </a:r>
            <a:endParaRPr sz="2800" b="0" i="0" u="none" strike="noStrike" cap="none">
              <a:solidFill>
                <a:schemeClr val="dk1"/>
              </a:solidFill>
              <a:latin typeface="Arial"/>
              <a:ea typeface="Arial"/>
              <a:cs typeface="Arial"/>
              <a:sym typeface="Aria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p67"/>
          <p:cNvSpPr txBox="1">
            <a:spLocks noGrp="1"/>
          </p:cNvSpPr>
          <p:nvPr>
            <p:ph type="title"/>
          </p:nvPr>
        </p:nvSpPr>
        <p:spPr>
          <a:xfrm>
            <a:off x="623247" y="200167"/>
            <a:ext cx="6347713" cy="13208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dirty="0">
                <a:solidFill>
                  <a:schemeClr val="dk2"/>
                </a:solidFill>
                <a:latin typeface="Arial"/>
                <a:ea typeface="Arial"/>
                <a:cs typeface="Arial"/>
                <a:sym typeface="Arial"/>
              </a:rPr>
              <a:t>Cost and Saving</a:t>
            </a:r>
            <a:endParaRPr sz="4400" b="0" i="0" u="none" strike="noStrike" cap="none" dirty="0">
              <a:solidFill>
                <a:schemeClr val="dk2"/>
              </a:solidFill>
              <a:latin typeface="Arial"/>
              <a:ea typeface="Arial"/>
              <a:cs typeface="Arial"/>
              <a:sym typeface="Arial"/>
            </a:endParaRPr>
          </a:p>
        </p:txBody>
      </p:sp>
      <p:sp>
        <p:nvSpPr>
          <p:cNvPr id="411" name="Google Shape;411;p67"/>
          <p:cNvSpPr txBox="1">
            <a:spLocks noGrp="1"/>
          </p:cNvSpPr>
          <p:nvPr>
            <p:ph idx="1"/>
          </p:nvPr>
        </p:nvSpPr>
        <p:spPr>
          <a:xfrm>
            <a:off x="484495" y="1719618"/>
            <a:ext cx="8229600" cy="4856921"/>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2800"/>
              <a:buFont typeface="Arial"/>
              <a:buChar char="•"/>
            </a:pPr>
            <a:r>
              <a:rPr lang="en-US" sz="2800" b="0" i="0" u="none" strike="noStrike" cap="none" dirty="0">
                <a:solidFill>
                  <a:schemeClr val="dk1"/>
                </a:solidFill>
                <a:latin typeface="Arial"/>
                <a:ea typeface="Arial"/>
                <a:cs typeface="Arial"/>
                <a:sym typeface="Arial"/>
              </a:rPr>
              <a:t>Typical cost is less than $4,000 for the most intensive treatment track of 12-14 months</a:t>
            </a:r>
            <a:endParaRPr dirty="0"/>
          </a:p>
          <a:p>
            <a:pPr marL="342900" marR="0" lvl="0" indent="-342900" algn="l" rtl="0">
              <a:spcBef>
                <a:spcPts val="560"/>
              </a:spcBef>
              <a:spcAft>
                <a:spcPts val="0"/>
              </a:spcAft>
              <a:buClr>
                <a:schemeClr val="dk1"/>
              </a:buClr>
              <a:buSzPts val="2800"/>
              <a:buFont typeface="Arial"/>
              <a:buChar char="•"/>
            </a:pPr>
            <a:r>
              <a:rPr lang="en-US" sz="2800" b="0" i="0" u="none" strike="noStrike" cap="none" dirty="0">
                <a:solidFill>
                  <a:schemeClr val="dk1"/>
                </a:solidFill>
                <a:latin typeface="Arial"/>
                <a:ea typeface="Arial"/>
                <a:cs typeface="Arial"/>
                <a:sym typeface="Arial"/>
              </a:rPr>
              <a:t>According to TDCJ, cost of incarceration for a comparable period is between $14,000 and $17,000.</a:t>
            </a:r>
            <a:endParaRPr dirty="0"/>
          </a:p>
          <a:p>
            <a:pPr marL="342900" marR="0" lvl="0" indent="-342900" algn="l" rtl="0">
              <a:spcBef>
                <a:spcPts val="560"/>
              </a:spcBef>
              <a:spcAft>
                <a:spcPts val="0"/>
              </a:spcAft>
              <a:buClr>
                <a:schemeClr val="dk1"/>
              </a:buClr>
              <a:buSzPts val="2800"/>
              <a:buFont typeface="Arial"/>
              <a:buChar char="•"/>
            </a:pPr>
            <a:r>
              <a:rPr lang="en-US" sz="2800" b="0" i="0" u="none" strike="noStrike" cap="none" dirty="0">
                <a:solidFill>
                  <a:schemeClr val="dk1"/>
                </a:solidFill>
                <a:latin typeface="Arial"/>
                <a:ea typeface="Arial"/>
                <a:cs typeface="Arial"/>
                <a:sym typeface="Arial"/>
              </a:rPr>
              <a:t>Additional medical cost associated with the delivery of drug exposed babies are estimated to range between $1,500 to $25,000 per day.</a:t>
            </a:r>
            <a:endParaRPr dirty="0"/>
          </a:p>
          <a:p>
            <a:pPr marL="342900" marR="0" lvl="0" indent="-165100" algn="l" rtl="0">
              <a:spcBef>
                <a:spcPts val="560"/>
              </a:spcBef>
              <a:spcAft>
                <a:spcPts val="0"/>
              </a:spcAft>
              <a:buClr>
                <a:schemeClr val="dk1"/>
              </a:buClr>
              <a:buSzPts val="2800"/>
              <a:buFont typeface="Arial"/>
              <a:buNone/>
            </a:pPr>
            <a:endParaRPr sz="2800" b="0" i="0" u="none" strike="noStrike" cap="none" dirty="0">
              <a:solidFill>
                <a:schemeClr val="dk1"/>
              </a:solidFill>
              <a:latin typeface="Arial"/>
              <a:ea typeface="Arial"/>
              <a:cs typeface="Arial"/>
              <a:sym typeface="Arial"/>
            </a:endParaRPr>
          </a:p>
          <a:p>
            <a:pPr marL="3886200" marR="0" lvl="8" indent="-228600" algn="l" rtl="0">
              <a:spcBef>
                <a:spcPts val="320"/>
              </a:spcBef>
              <a:spcAft>
                <a:spcPts val="0"/>
              </a:spcAft>
              <a:buClr>
                <a:schemeClr val="dk1"/>
              </a:buClr>
              <a:buSzPts val="1600"/>
              <a:buFont typeface="Arial"/>
              <a:buChar char="»"/>
            </a:pPr>
            <a:r>
              <a:rPr lang="en-US" sz="1600" b="0" i="0" u="none" strike="noStrike" cap="none" dirty="0">
                <a:solidFill>
                  <a:schemeClr val="dk1"/>
                </a:solidFill>
                <a:latin typeface="Arial"/>
                <a:ea typeface="Arial"/>
                <a:cs typeface="Arial"/>
                <a:sym typeface="Arial"/>
              </a:rPr>
              <a:t>Harris County Update 5</a:t>
            </a:r>
            <a:r>
              <a:rPr lang="en-US" sz="1600" b="0" i="0" u="none" strike="noStrike" cap="none" baseline="30000" dirty="0">
                <a:solidFill>
                  <a:schemeClr val="dk1"/>
                </a:solidFill>
                <a:latin typeface="Arial"/>
                <a:ea typeface="Arial"/>
                <a:cs typeface="Arial"/>
                <a:sym typeface="Arial"/>
              </a:rPr>
              <a:t>th</a:t>
            </a:r>
            <a:r>
              <a:rPr lang="en-US" sz="1600" b="0" i="0" u="none" strike="noStrike" cap="none" dirty="0">
                <a:solidFill>
                  <a:schemeClr val="dk1"/>
                </a:solidFill>
                <a:latin typeface="Arial"/>
                <a:ea typeface="Arial"/>
                <a:cs typeface="Arial"/>
                <a:sym typeface="Arial"/>
              </a:rPr>
              <a:t> Annual Community Drug Awareness Day July 6, 2014</a:t>
            </a:r>
            <a:endParaRPr sz="1600" b="0" i="0" u="none" strike="noStrike" cap="none" dirty="0">
              <a:solidFill>
                <a:schemeClr val="dk1"/>
              </a:solidFill>
              <a:latin typeface="Arial"/>
              <a:ea typeface="Arial"/>
              <a:cs typeface="Arial"/>
              <a:sym typeface="Aria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68"/>
          <p:cNvSpPr txBox="1">
            <a:spLocks noGrp="1"/>
          </p:cNvSpPr>
          <p:nvPr>
            <p:ph type="title"/>
          </p:nvPr>
        </p:nvSpPr>
        <p:spPr>
          <a:xfrm>
            <a:off x="457200" y="116632"/>
            <a:ext cx="8229600" cy="864096"/>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200" b="0" i="0" u="none" strike="noStrike" cap="none">
                <a:solidFill>
                  <a:schemeClr val="dk2"/>
                </a:solidFill>
                <a:latin typeface="Arial"/>
                <a:ea typeface="Arial"/>
                <a:cs typeface="Arial"/>
                <a:sym typeface="Arial"/>
              </a:rPr>
              <a:t>10 Key Components of Drug Courts</a:t>
            </a:r>
            <a:endParaRPr sz="3200" b="0" i="0" u="none" strike="noStrike" cap="none">
              <a:solidFill>
                <a:schemeClr val="dk2"/>
              </a:solidFill>
              <a:latin typeface="Arial"/>
              <a:ea typeface="Arial"/>
              <a:cs typeface="Arial"/>
              <a:sym typeface="Arial"/>
            </a:endParaRPr>
          </a:p>
        </p:txBody>
      </p:sp>
      <p:sp>
        <p:nvSpPr>
          <p:cNvPr id="417" name="Google Shape;417;p68"/>
          <p:cNvSpPr txBox="1">
            <a:spLocks noGrp="1"/>
          </p:cNvSpPr>
          <p:nvPr>
            <p:ph sz="half" idx="1"/>
          </p:nvPr>
        </p:nvSpPr>
        <p:spPr>
          <a:xfrm>
            <a:off x="457200" y="1052736"/>
            <a:ext cx="4038600" cy="5616624"/>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2000"/>
              <a:buFont typeface="Arial"/>
              <a:buChar char="•"/>
            </a:pPr>
            <a:r>
              <a:rPr lang="en-US" sz="2000" b="0" i="0" u="none" strike="noStrike" cap="none">
                <a:solidFill>
                  <a:schemeClr val="dk1"/>
                </a:solidFill>
                <a:latin typeface="Arial"/>
                <a:ea typeface="Arial"/>
                <a:cs typeface="Arial"/>
                <a:sym typeface="Arial"/>
              </a:rPr>
              <a:t>Integrate alcohol and drug treatment with justice system processing</a:t>
            </a:r>
            <a:endParaRPr/>
          </a:p>
          <a:p>
            <a:pPr marL="342900" marR="0" lvl="0" indent="-342900" algn="l" rtl="0">
              <a:spcBef>
                <a:spcPts val="400"/>
              </a:spcBef>
              <a:spcAft>
                <a:spcPts val="0"/>
              </a:spcAft>
              <a:buClr>
                <a:schemeClr val="dk1"/>
              </a:buClr>
              <a:buSzPts val="2000"/>
              <a:buFont typeface="Arial"/>
              <a:buChar char="•"/>
            </a:pPr>
            <a:r>
              <a:rPr lang="en-US" sz="2000" b="0" i="0" u="none" strike="noStrike" cap="none">
                <a:solidFill>
                  <a:schemeClr val="dk1"/>
                </a:solidFill>
                <a:latin typeface="Arial"/>
                <a:ea typeface="Arial"/>
                <a:cs typeface="Arial"/>
                <a:sym typeface="Arial"/>
              </a:rPr>
              <a:t>Use non-adversarial approach, prosecution and defense promote public safety while protecting participants’ due process rights</a:t>
            </a:r>
            <a:endParaRPr/>
          </a:p>
          <a:p>
            <a:pPr marL="342900" marR="0" lvl="0" indent="-342900" algn="l" rtl="0">
              <a:spcBef>
                <a:spcPts val="400"/>
              </a:spcBef>
              <a:spcAft>
                <a:spcPts val="0"/>
              </a:spcAft>
              <a:buClr>
                <a:schemeClr val="dk1"/>
              </a:buClr>
              <a:buSzPts val="2000"/>
              <a:buFont typeface="Arial"/>
              <a:buChar char="•"/>
            </a:pPr>
            <a:r>
              <a:rPr lang="en-US" sz="2000" b="0" i="0" u="none" strike="noStrike" cap="none">
                <a:solidFill>
                  <a:schemeClr val="dk1"/>
                </a:solidFill>
                <a:latin typeface="Arial"/>
                <a:ea typeface="Arial"/>
                <a:cs typeface="Arial"/>
                <a:sym typeface="Arial"/>
              </a:rPr>
              <a:t>Eligible participants are identified early and promptly placed in DCP</a:t>
            </a:r>
            <a:endParaRPr/>
          </a:p>
          <a:p>
            <a:pPr marL="342900" marR="0" lvl="0" indent="-342900" algn="l" rtl="0">
              <a:spcBef>
                <a:spcPts val="400"/>
              </a:spcBef>
              <a:spcAft>
                <a:spcPts val="0"/>
              </a:spcAft>
              <a:buClr>
                <a:schemeClr val="dk1"/>
              </a:buClr>
              <a:buSzPts val="2000"/>
              <a:buFont typeface="Arial"/>
              <a:buChar char="•"/>
            </a:pPr>
            <a:r>
              <a:rPr lang="en-US" sz="2000" b="0" i="0" u="none" strike="noStrike" cap="none">
                <a:solidFill>
                  <a:schemeClr val="dk1"/>
                </a:solidFill>
                <a:latin typeface="Arial"/>
                <a:ea typeface="Arial"/>
                <a:cs typeface="Arial"/>
                <a:sym typeface="Arial"/>
              </a:rPr>
              <a:t>Provide access to a continuum of alcohol, drug and related treatment and rehab services</a:t>
            </a:r>
            <a:endParaRPr/>
          </a:p>
          <a:p>
            <a:pPr marL="342900" marR="0" lvl="0" indent="-342900" algn="l" rtl="0">
              <a:spcBef>
                <a:spcPts val="400"/>
              </a:spcBef>
              <a:spcAft>
                <a:spcPts val="0"/>
              </a:spcAft>
              <a:buClr>
                <a:schemeClr val="dk1"/>
              </a:buClr>
              <a:buSzPts val="2000"/>
              <a:buFont typeface="Arial"/>
              <a:buChar char="•"/>
            </a:pPr>
            <a:r>
              <a:rPr lang="en-US" sz="2000" b="0" i="0" u="none" strike="noStrike" cap="none">
                <a:solidFill>
                  <a:schemeClr val="dk1"/>
                </a:solidFill>
                <a:latin typeface="Arial"/>
                <a:ea typeface="Arial"/>
                <a:cs typeface="Arial"/>
                <a:sym typeface="Arial"/>
              </a:rPr>
              <a:t>Abstinence is monitored by frequent alcohol and illicit drug testing</a:t>
            </a:r>
            <a:endParaRPr/>
          </a:p>
          <a:p>
            <a:pPr marL="342900" marR="0" lvl="0" indent="-215900" algn="l" rtl="0">
              <a:spcBef>
                <a:spcPts val="400"/>
              </a:spcBef>
              <a:spcAft>
                <a:spcPts val="0"/>
              </a:spcAft>
              <a:buClr>
                <a:schemeClr val="dk1"/>
              </a:buClr>
              <a:buSzPts val="2000"/>
              <a:buFont typeface="Arial"/>
              <a:buNone/>
            </a:pPr>
            <a:endParaRPr sz="2000" b="0" i="0" u="none" strike="noStrike" cap="none">
              <a:solidFill>
                <a:schemeClr val="dk1"/>
              </a:solidFill>
              <a:latin typeface="Arial"/>
              <a:ea typeface="Arial"/>
              <a:cs typeface="Arial"/>
              <a:sym typeface="Arial"/>
            </a:endParaRPr>
          </a:p>
        </p:txBody>
      </p:sp>
      <p:sp>
        <p:nvSpPr>
          <p:cNvPr id="418" name="Google Shape;418;p68"/>
          <p:cNvSpPr txBox="1">
            <a:spLocks noGrp="1"/>
          </p:cNvSpPr>
          <p:nvPr>
            <p:ph sz="half" idx="2"/>
          </p:nvPr>
        </p:nvSpPr>
        <p:spPr>
          <a:xfrm>
            <a:off x="4644008" y="980728"/>
            <a:ext cx="4038600" cy="5760640"/>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2000"/>
              <a:buFont typeface="Arial"/>
              <a:buChar char="•"/>
            </a:pPr>
            <a:r>
              <a:rPr lang="en-US" sz="2000" b="0" i="0" u="none" strike="noStrike" cap="none">
                <a:solidFill>
                  <a:schemeClr val="dk1"/>
                </a:solidFill>
                <a:latin typeface="Arial"/>
                <a:ea typeface="Arial"/>
                <a:cs typeface="Arial"/>
                <a:sym typeface="Arial"/>
              </a:rPr>
              <a:t>Coordinated strategy governs drug court responses to participants’ compliance</a:t>
            </a:r>
            <a:endParaRPr/>
          </a:p>
          <a:p>
            <a:pPr marL="342900" marR="0" lvl="0" indent="-342900" algn="l" rtl="0">
              <a:spcBef>
                <a:spcPts val="400"/>
              </a:spcBef>
              <a:spcAft>
                <a:spcPts val="0"/>
              </a:spcAft>
              <a:buClr>
                <a:schemeClr val="dk1"/>
              </a:buClr>
              <a:buSzPts val="2000"/>
              <a:buFont typeface="Arial"/>
              <a:buChar char="•"/>
            </a:pPr>
            <a:r>
              <a:rPr lang="en-US" sz="2000" b="0" i="0" u="none" strike="noStrike" cap="none">
                <a:solidFill>
                  <a:schemeClr val="dk1"/>
                </a:solidFill>
                <a:latin typeface="Arial"/>
                <a:ea typeface="Arial"/>
                <a:cs typeface="Arial"/>
                <a:sym typeface="Arial"/>
              </a:rPr>
              <a:t>Ongoing judicial interaction with each drug court participant is essential</a:t>
            </a:r>
            <a:endParaRPr/>
          </a:p>
          <a:p>
            <a:pPr marL="342900" marR="0" lvl="0" indent="-342900" algn="l" rtl="0">
              <a:spcBef>
                <a:spcPts val="400"/>
              </a:spcBef>
              <a:spcAft>
                <a:spcPts val="0"/>
              </a:spcAft>
              <a:buClr>
                <a:schemeClr val="dk1"/>
              </a:buClr>
              <a:buSzPts val="2000"/>
              <a:buFont typeface="Arial"/>
              <a:buChar char="•"/>
            </a:pPr>
            <a:r>
              <a:rPr lang="en-US" sz="2000" b="0" i="0" u="none" strike="noStrike" cap="none">
                <a:solidFill>
                  <a:schemeClr val="dk1"/>
                </a:solidFill>
                <a:latin typeface="Arial"/>
                <a:ea typeface="Arial"/>
                <a:cs typeface="Arial"/>
                <a:sym typeface="Arial"/>
              </a:rPr>
              <a:t>Monitoring and evaluating achievement of program goals is necessary to gauge effectiveness</a:t>
            </a:r>
            <a:endParaRPr/>
          </a:p>
          <a:p>
            <a:pPr marL="342900" marR="0" lvl="0" indent="-342900" algn="l" rtl="0">
              <a:spcBef>
                <a:spcPts val="400"/>
              </a:spcBef>
              <a:spcAft>
                <a:spcPts val="0"/>
              </a:spcAft>
              <a:buClr>
                <a:schemeClr val="dk1"/>
              </a:buClr>
              <a:buSzPts val="2000"/>
              <a:buFont typeface="Arial"/>
              <a:buChar char="•"/>
            </a:pPr>
            <a:r>
              <a:rPr lang="en-US" sz="2000" b="0" i="0" u="none" strike="noStrike" cap="none">
                <a:solidFill>
                  <a:schemeClr val="dk1"/>
                </a:solidFill>
                <a:latin typeface="Arial"/>
                <a:ea typeface="Arial"/>
                <a:cs typeface="Arial"/>
                <a:sym typeface="Arial"/>
              </a:rPr>
              <a:t>Continuing interdisciplinary education promotes effective drug court planning, implementation and operations</a:t>
            </a:r>
            <a:endParaRPr/>
          </a:p>
          <a:p>
            <a:pPr marL="342900" marR="0" lvl="0" indent="-342900" algn="l" rtl="0">
              <a:spcBef>
                <a:spcPts val="400"/>
              </a:spcBef>
              <a:spcAft>
                <a:spcPts val="0"/>
              </a:spcAft>
              <a:buClr>
                <a:schemeClr val="dk1"/>
              </a:buClr>
              <a:buSzPts val="2000"/>
              <a:buFont typeface="Arial"/>
              <a:buChar char="•"/>
            </a:pPr>
            <a:r>
              <a:rPr lang="en-US" sz="2000" b="0" i="0" u="none" strike="noStrike" cap="none">
                <a:solidFill>
                  <a:schemeClr val="dk1"/>
                </a:solidFill>
                <a:latin typeface="Arial"/>
                <a:ea typeface="Arial"/>
                <a:cs typeface="Arial"/>
                <a:sym typeface="Arial"/>
              </a:rPr>
              <a:t>Forging partnerships among courts, public agencies, and community-based organizations</a:t>
            </a:r>
            <a:endParaRPr sz="2000" b="0" i="0" u="none" strike="noStrike" cap="none">
              <a:solidFill>
                <a:schemeClr val="dk1"/>
              </a:solidFill>
              <a:latin typeface="Arial"/>
              <a:ea typeface="Arial"/>
              <a:cs typeface="Arial"/>
              <a:sym typeface="Aria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pic>
        <p:nvPicPr>
          <p:cNvPr id="423" name="Google Shape;423;p69"/>
          <p:cNvPicPr preferRelativeResize="0"/>
          <p:nvPr/>
        </p:nvPicPr>
        <p:blipFill rotWithShape="1">
          <a:blip r:embed="rId3">
            <a:alphaModFix/>
          </a:blip>
          <a:srcRect/>
          <a:stretch/>
        </p:blipFill>
        <p:spPr>
          <a:xfrm>
            <a:off x="0" y="0"/>
            <a:ext cx="9143999" cy="6858000"/>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pic>
        <p:nvPicPr>
          <p:cNvPr id="428" name="Google Shape;428;p70"/>
          <p:cNvPicPr preferRelativeResize="0"/>
          <p:nvPr/>
        </p:nvPicPr>
        <p:blipFill rotWithShape="1">
          <a:blip r:embed="rId3">
            <a:alphaModFix/>
          </a:blip>
          <a:srcRect/>
          <a:stretch/>
        </p:blipFill>
        <p:spPr>
          <a:xfrm>
            <a:off x="2652713" y="1"/>
            <a:ext cx="3838575" cy="6857999"/>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pic>
        <p:nvPicPr>
          <p:cNvPr id="433" name="Google Shape;433;p71"/>
          <p:cNvPicPr preferRelativeResize="0"/>
          <p:nvPr/>
        </p:nvPicPr>
        <p:blipFill rotWithShape="1">
          <a:blip r:embed="rId3">
            <a:alphaModFix/>
          </a:blip>
          <a:srcRect/>
          <a:stretch/>
        </p:blipFill>
        <p:spPr>
          <a:xfrm>
            <a:off x="1066800" y="0"/>
            <a:ext cx="7010400" cy="6858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6" name="Google Shape;116;p18"/>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a:solidFill>
                  <a:schemeClr val="dk2"/>
                </a:solidFill>
                <a:latin typeface="Arial"/>
                <a:ea typeface="Arial"/>
                <a:cs typeface="Arial"/>
                <a:sym typeface="Arial"/>
              </a:rPr>
              <a:t>The main systems are:</a:t>
            </a:r>
            <a:endParaRPr sz="4400" b="0" i="0" u="none" strike="noStrike" cap="none">
              <a:solidFill>
                <a:schemeClr val="dk2"/>
              </a:solidFill>
              <a:latin typeface="Arial"/>
              <a:ea typeface="Arial"/>
              <a:cs typeface="Arial"/>
              <a:sym typeface="Arial"/>
            </a:endParaRPr>
          </a:p>
        </p:txBody>
      </p:sp>
      <p:sp>
        <p:nvSpPr>
          <p:cNvPr id="115" name="Google Shape;115;p18"/>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3200"/>
              <a:buFont typeface="Arial"/>
              <a:buChar char="•"/>
            </a:pPr>
            <a:r>
              <a:rPr lang="en-US" sz="3200" b="1" i="0" u="none" strike="noStrike" cap="none" dirty="0">
                <a:solidFill>
                  <a:schemeClr val="dk1"/>
                </a:solidFill>
                <a:latin typeface="Arial"/>
                <a:ea typeface="Arial"/>
                <a:cs typeface="Arial"/>
                <a:sym typeface="Arial"/>
              </a:rPr>
              <a:t>State:</a:t>
            </a:r>
            <a:r>
              <a:rPr lang="en-US" sz="3200" b="0" i="0" u="none" strike="noStrike" cap="none" dirty="0">
                <a:solidFill>
                  <a:schemeClr val="dk1"/>
                </a:solidFill>
                <a:latin typeface="Arial"/>
                <a:ea typeface="Arial"/>
                <a:cs typeface="Arial"/>
                <a:sym typeface="Arial"/>
              </a:rPr>
              <a:t> State criminal justice systems handle crimes committed within their state boundaries. </a:t>
            </a:r>
            <a:endParaRPr sz="3200" b="0" i="0" u="none" strike="noStrike" cap="none" dirty="0">
              <a:solidFill>
                <a:schemeClr val="dk1"/>
              </a:solidFill>
              <a:latin typeface="Arial"/>
              <a:ea typeface="Arial"/>
              <a:cs typeface="Arial"/>
              <a:sym typeface="Arial"/>
            </a:endParaRPr>
          </a:p>
          <a:p>
            <a:pPr marL="342900" marR="0" lvl="0" indent="-342900" algn="l" rtl="0">
              <a:spcBef>
                <a:spcPts val="640"/>
              </a:spcBef>
              <a:spcAft>
                <a:spcPts val="0"/>
              </a:spcAft>
              <a:buClr>
                <a:schemeClr val="dk1"/>
              </a:buClr>
              <a:buSzPts val="3200"/>
              <a:buFont typeface="Arial"/>
              <a:buChar char="•"/>
            </a:pPr>
            <a:r>
              <a:rPr lang="en-US" sz="3200" b="1" i="0" u="none" strike="noStrike" cap="none" dirty="0">
                <a:solidFill>
                  <a:schemeClr val="dk1"/>
                </a:solidFill>
                <a:latin typeface="Arial"/>
                <a:ea typeface="Arial"/>
                <a:cs typeface="Arial"/>
                <a:sym typeface="Arial"/>
              </a:rPr>
              <a:t>Federal:</a:t>
            </a:r>
            <a:r>
              <a:rPr lang="en-US" sz="3200" b="0" i="0" u="none" strike="noStrike" cap="none" dirty="0">
                <a:solidFill>
                  <a:schemeClr val="dk1"/>
                </a:solidFill>
                <a:latin typeface="Arial"/>
                <a:ea typeface="Arial"/>
                <a:cs typeface="Arial"/>
                <a:sym typeface="Arial"/>
              </a:rPr>
              <a:t> The federal criminal justice system handles crimes committed on federal property or in more than one state. </a:t>
            </a:r>
            <a:endParaRPr dirty="0"/>
          </a:p>
          <a:p>
            <a:pPr marL="342900" marR="0" lvl="0" indent="-139700" algn="l" rtl="0">
              <a:spcBef>
                <a:spcPts val="640"/>
              </a:spcBef>
              <a:spcAft>
                <a:spcPts val="0"/>
              </a:spcAft>
              <a:buClr>
                <a:schemeClr val="dk1"/>
              </a:buClr>
              <a:buSzPts val="3200"/>
              <a:buFont typeface="Arial"/>
              <a:buNone/>
            </a:pPr>
            <a:endParaRPr sz="3200" b="0" i="0" u="none" strike="noStrike" cap="none" dirty="0">
              <a:solidFill>
                <a:schemeClr val="dk1"/>
              </a:solidFill>
              <a:latin typeface="Arial"/>
              <a:ea typeface="Arial"/>
              <a:cs typeface="Arial"/>
              <a:sym typeface="Aria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pic>
        <p:nvPicPr>
          <p:cNvPr id="438" name="Google Shape;438;p72"/>
          <p:cNvPicPr preferRelativeResize="0"/>
          <p:nvPr/>
        </p:nvPicPr>
        <p:blipFill rotWithShape="1">
          <a:blip r:embed="rId3">
            <a:alphaModFix/>
          </a:blip>
          <a:srcRect/>
          <a:stretch/>
        </p:blipFill>
        <p:spPr>
          <a:xfrm>
            <a:off x="1590675" y="1"/>
            <a:ext cx="5962650" cy="6857999"/>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73"/>
          <p:cNvSpPr txBox="1">
            <a:spLocks noGrp="1"/>
          </p:cNvSpPr>
          <p:nvPr>
            <p:ph type="title"/>
          </p:nvPr>
        </p:nvSpPr>
        <p:spPr>
          <a:xfrm>
            <a:off x="457200" y="274638"/>
            <a:ext cx="8229600" cy="2239962"/>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b="0" i="0" u="none" strike="noStrike" cap="none" dirty="0">
                <a:solidFill>
                  <a:schemeClr val="dk2"/>
                </a:solidFill>
                <a:latin typeface="Arial"/>
                <a:ea typeface="Arial"/>
                <a:cs typeface="Arial"/>
                <a:sym typeface="Arial"/>
              </a:rPr>
              <a:t>Edward </a:t>
            </a:r>
            <a:r>
              <a:rPr lang="en-US" b="0" i="0" u="none" strike="noStrike" cap="none" dirty="0" err="1">
                <a:solidFill>
                  <a:schemeClr val="dk2"/>
                </a:solidFill>
                <a:latin typeface="Arial"/>
                <a:ea typeface="Arial"/>
                <a:cs typeface="Arial"/>
                <a:sym typeface="Arial"/>
              </a:rPr>
              <a:t>Latessa</a:t>
            </a:r>
            <a:r>
              <a:rPr lang="en-US" b="0" i="0" u="none" strike="noStrike" cap="none" dirty="0">
                <a:solidFill>
                  <a:schemeClr val="dk2"/>
                </a:solidFill>
                <a:latin typeface="Arial"/>
                <a:ea typeface="Arial"/>
                <a:cs typeface="Arial"/>
                <a:sym typeface="Arial"/>
              </a:rPr>
              <a:t/>
            </a:r>
            <a:br>
              <a:rPr lang="en-US" b="0" i="0" u="none" strike="noStrike" cap="none" dirty="0">
                <a:solidFill>
                  <a:schemeClr val="dk2"/>
                </a:solidFill>
                <a:latin typeface="Arial"/>
                <a:ea typeface="Arial"/>
                <a:cs typeface="Arial"/>
                <a:sym typeface="Arial"/>
              </a:rPr>
            </a:br>
            <a:r>
              <a:rPr lang="en-US" b="0" i="0" u="none" strike="noStrike" cap="none" dirty="0">
                <a:solidFill>
                  <a:schemeClr val="dk2"/>
                </a:solidFill>
                <a:latin typeface="Arial"/>
                <a:ea typeface="Arial"/>
                <a:cs typeface="Arial"/>
                <a:sym typeface="Arial"/>
              </a:rPr>
              <a:t>Correctional Programs and Evidences Based Practices</a:t>
            </a:r>
            <a:endParaRPr b="0" i="0" u="none" strike="noStrike" cap="none" dirty="0">
              <a:solidFill>
                <a:schemeClr val="dk2"/>
              </a:solidFill>
              <a:latin typeface="Arial"/>
              <a:ea typeface="Arial"/>
              <a:cs typeface="Arial"/>
              <a:sym typeface="Arial"/>
            </a:endParaRPr>
          </a:p>
        </p:txBody>
      </p:sp>
      <p:sp>
        <p:nvSpPr>
          <p:cNvPr id="444" name="Google Shape;444;p73"/>
          <p:cNvSpPr txBox="1">
            <a:spLocks noGrp="1"/>
          </p:cNvSpPr>
          <p:nvPr>
            <p:ph idx="1"/>
          </p:nvPr>
        </p:nvSpPr>
        <p:spPr>
          <a:xfrm>
            <a:off x="457200" y="3505200"/>
            <a:ext cx="8229600" cy="2804160"/>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2400"/>
              <a:buFont typeface="Arial"/>
              <a:buNone/>
            </a:pPr>
            <a:r>
              <a:rPr lang="en-US" sz="2400" b="0" i="0" u="none" strike="noStrike" cap="none" dirty="0">
                <a:solidFill>
                  <a:schemeClr val="dk1"/>
                </a:solidFill>
                <a:latin typeface="Arial"/>
                <a:ea typeface="Arial"/>
                <a:cs typeface="Arial"/>
                <a:sym typeface="Arial"/>
                <a:hlinkClick r:id="rId3"/>
              </a:rPr>
              <a:t>https://</a:t>
            </a:r>
            <a:r>
              <a:rPr lang="en-US" sz="2400" b="0" i="0" u="none" strike="noStrike" cap="none" dirty="0" smtClean="0">
                <a:solidFill>
                  <a:schemeClr val="dk1"/>
                </a:solidFill>
                <a:latin typeface="Arial"/>
                <a:ea typeface="Arial"/>
                <a:cs typeface="Arial"/>
                <a:sym typeface="Arial"/>
                <a:hlinkClick r:id="rId3"/>
              </a:rPr>
              <a:t>www.youtube.com/watch?v=8dz36WOmg-8</a:t>
            </a:r>
            <a:endParaRPr lang="en-US" sz="2400" b="0" i="0" u="none" strike="noStrike" cap="none" dirty="0" smtClean="0">
              <a:solidFill>
                <a:schemeClr val="dk1"/>
              </a:solidFill>
              <a:latin typeface="Arial"/>
              <a:ea typeface="Arial"/>
              <a:cs typeface="Arial"/>
              <a:sym typeface="Arial"/>
            </a:endParaRPr>
          </a:p>
          <a:p>
            <a:pPr marL="342900" marR="0" lvl="0" indent="-342900" algn="l" rtl="0">
              <a:spcBef>
                <a:spcPts val="0"/>
              </a:spcBef>
              <a:spcAft>
                <a:spcPts val="0"/>
              </a:spcAft>
              <a:buClr>
                <a:schemeClr val="dk1"/>
              </a:buClr>
              <a:buSzPts val="2400"/>
              <a:buFont typeface="Arial"/>
              <a:buNone/>
            </a:pPr>
            <a:endParaRPr sz="2400" b="0" i="0" u="none" strike="noStrike" cap="none" dirty="0">
              <a:solidFill>
                <a:schemeClr val="dk1"/>
              </a:solidFill>
              <a:latin typeface="Arial"/>
              <a:ea typeface="Arial"/>
              <a:cs typeface="Arial"/>
              <a:sym typeface="Aria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Google Shape;449;p74"/>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959" b="0" i="0" u="none" strike="noStrike" cap="none" dirty="0">
                <a:solidFill>
                  <a:schemeClr val="dk2"/>
                </a:solidFill>
                <a:latin typeface="Arial"/>
                <a:ea typeface="Arial"/>
                <a:cs typeface="Arial"/>
                <a:sym typeface="Arial"/>
              </a:rPr>
              <a:t>Edward </a:t>
            </a:r>
            <a:r>
              <a:rPr lang="en-US" sz="3959" b="0" i="0" u="none" strike="noStrike" cap="none" dirty="0" err="1">
                <a:solidFill>
                  <a:schemeClr val="dk2"/>
                </a:solidFill>
                <a:latin typeface="Arial"/>
                <a:ea typeface="Arial"/>
                <a:cs typeface="Arial"/>
                <a:sym typeface="Arial"/>
              </a:rPr>
              <a:t>Latessa</a:t>
            </a:r>
            <a:r>
              <a:rPr lang="en-US" sz="3959" b="0" i="0" u="none" strike="noStrike" cap="none" dirty="0">
                <a:solidFill>
                  <a:schemeClr val="dk2"/>
                </a:solidFill>
                <a:latin typeface="Arial"/>
                <a:ea typeface="Arial"/>
                <a:cs typeface="Arial"/>
                <a:sym typeface="Arial"/>
              </a:rPr>
              <a:t>, PhD</a:t>
            </a:r>
            <a:br>
              <a:rPr lang="en-US" sz="3959" b="0" i="0" u="none" strike="noStrike" cap="none" dirty="0">
                <a:solidFill>
                  <a:schemeClr val="dk2"/>
                </a:solidFill>
                <a:latin typeface="Arial"/>
                <a:ea typeface="Arial"/>
                <a:cs typeface="Arial"/>
                <a:sym typeface="Arial"/>
              </a:rPr>
            </a:br>
            <a:r>
              <a:rPr lang="en-US" sz="3959" b="0" i="0" u="none" strike="noStrike" cap="none" dirty="0">
                <a:solidFill>
                  <a:schemeClr val="dk2"/>
                </a:solidFill>
                <a:latin typeface="Arial"/>
                <a:ea typeface="Arial"/>
                <a:cs typeface="Arial"/>
                <a:sym typeface="Arial"/>
              </a:rPr>
              <a:t>Solutions in Corrections</a:t>
            </a:r>
            <a:endParaRPr sz="3959" b="0" i="0" u="none" strike="noStrike" cap="none" dirty="0">
              <a:solidFill>
                <a:schemeClr val="dk2"/>
              </a:solidFill>
              <a:latin typeface="Arial"/>
              <a:ea typeface="Arial"/>
              <a:cs typeface="Arial"/>
              <a:sym typeface="Arial"/>
            </a:endParaRPr>
          </a:p>
        </p:txBody>
      </p:sp>
      <p:sp>
        <p:nvSpPr>
          <p:cNvPr id="450" name="Google Shape;450;p74"/>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3200"/>
              <a:buFont typeface="Arial"/>
              <a:buNone/>
            </a:pPr>
            <a:endParaRPr sz="3200" b="0" i="0" u="none" strike="noStrike" cap="none" dirty="0">
              <a:solidFill>
                <a:schemeClr val="dk1"/>
              </a:solidFill>
              <a:latin typeface="Arial"/>
              <a:ea typeface="Arial"/>
              <a:cs typeface="Arial"/>
              <a:sym typeface="Arial"/>
            </a:endParaRPr>
          </a:p>
          <a:p>
            <a:pPr marL="342900" marR="0" lvl="0" indent="-342900" algn="l" rtl="0">
              <a:spcBef>
                <a:spcPts val="640"/>
              </a:spcBef>
              <a:spcAft>
                <a:spcPts val="0"/>
              </a:spcAft>
              <a:buClr>
                <a:schemeClr val="dk1"/>
              </a:buClr>
              <a:buSzPts val="3200"/>
              <a:buFont typeface="Arial"/>
              <a:buNone/>
            </a:pPr>
            <a:endParaRPr sz="3200" b="0" i="0" u="none" strike="noStrike" cap="none" dirty="0">
              <a:solidFill>
                <a:schemeClr val="dk1"/>
              </a:solidFill>
              <a:latin typeface="Arial"/>
              <a:ea typeface="Arial"/>
              <a:cs typeface="Arial"/>
              <a:sym typeface="Arial"/>
            </a:endParaRPr>
          </a:p>
          <a:p>
            <a:pPr marL="342900" marR="0" lvl="0" indent="-342900" algn="l" rtl="0">
              <a:spcBef>
                <a:spcPts val="480"/>
              </a:spcBef>
              <a:spcAft>
                <a:spcPts val="0"/>
              </a:spcAft>
              <a:buClr>
                <a:schemeClr val="dk1"/>
              </a:buClr>
              <a:buSzPts val="2400"/>
              <a:buFont typeface="Arial"/>
              <a:buNone/>
            </a:pPr>
            <a:r>
              <a:rPr lang="en-US" sz="2400" b="0" i="0" u="none" strike="noStrike" cap="none" dirty="0">
                <a:solidFill>
                  <a:schemeClr val="dk1"/>
                </a:solidFill>
                <a:latin typeface="Arial"/>
                <a:ea typeface="Arial"/>
                <a:cs typeface="Arial"/>
                <a:sym typeface="Arial"/>
                <a:hlinkClick r:id="rId3"/>
              </a:rPr>
              <a:t>https://</a:t>
            </a:r>
            <a:r>
              <a:rPr lang="en-US" sz="2400" b="0" i="0" u="none" strike="noStrike" cap="none" dirty="0" smtClean="0">
                <a:solidFill>
                  <a:schemeClr val="dk1"/>
                </a:solidFill>
                <a:latin typeface="Arial"/>
                <a:ea typeface="Arial"/>
                <a:cs typeface="Arial"/>
                <a:sym typeface="Arial"/>
                <a:hlinkClick r:id="rId3"/>
              </a:rPr>
              <a:t>www.youtube.com/watch?v=GJip3q3apa0&amp;list=PLpIlUxHJ-xbqQaC5Ve5-HmVY6VwElsw9S&amp;index=7</a:t>
            </a:r>
            <a:endParaRPr lang="en-US" sz="2400" b="0" i="0" u="none" strike="noStrike" cap="none" dirty="0" smtClean="0">
              <a:solidFill>
                <a:schemeClr val="dk1"/>
              </a:solidFill>
              <a:latin typeface="Arial"/>
              <a:ea typeface="Arial"/>
              <a:cs typeface="Arial"/>
              <a:sym typeface="Arial"/>
            </a:endParaRPr>
          </a:p>
          <a:p>
            <a:pPr marL="342900" marR="0" lvl="0" indent="-342900" algn="l" rtl="0">
              <a:spcBef>
                <a:spcPts val="480"/>
              </a:spcBef>
              <a:spcAft>
                <a:spcPts val="0"/>
              </a:spcAft>
              <a:buClr>
                <a:schemeClr val="dk1"/>
              </a:buClr>
              <a:buSzPts val="2400"/>
              <a:buFont typeface="Arial"/>
              <a:buNone/>
            </a:pPr>
            <a:endParaRPr sz="2400" b="0" i="0" u="none" strike="noStrike" cap="none" dirty="0">
              <a:solidFill>
                <a:schemeClr val="dk1"/>
              </a:solidFill>
              <a:latin typeface="Arial"/>
              <a:ea typeface="Arial"/>
              <a:cs typeface="Arial"/>
              <a:sym typeface="Aria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75"/>
          <p:cNvSpPr txBox="1">
            <a:spLocks noGrp="1"/>
          </p:cNvSpPr>
          <p:nvPr>
            <p:ph type="ctrTitle"/>
          </p:nvPr>
        </p:nvSpPr>
        <p:spPr>
          <a:xfrm>
            <a:off x="1905000" y="1600200"/>
            <a:ext cx="6553200" cy="14700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a:solidFill>
                  <a:schemeClr val="dk2"/>
                </a:solidFill>
                <a:latin typeface="Arial"/>
                <a:ea typeface="Arial"/>
                <a:cs typeface="Arial"/>
                <a:sym typeface="Arial"/>
              </a:rPr>
              <a:t>Institutionalization</a:t>
            </a:r>
            <a:endParaRPr/>
          </a:p>
        </p:txBody>
      </p:sp>
      <p:sp>
        <p:nvSpPr>
          <p:cNvPr id="456" name="Google Shape;456;p75"/>
          <p:cNvSpPr txBox="1">
            <a:spLocks noGrp="1"/>
          </p:cNvSpPr>
          <p:nvPr>
            <p:ph type="subTitle" idx="1"/>
          </p:nvPr>
        </p:nvSpPr>
        <p:spPr>
          <a:xfrm>
            <a:off x="2590800" y="3733800"/>
            <a:ext cx="5334000" cy="1752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1"/>
              </a:buClr>
              <a:buSzPts val="3200"/>
              <a:buFont typeface="Arial"/>
              <a:buNone/>
            </a:pPr>
            <a:r>
              <a:rPr lang="en-US" sz="3200" b="0" i="0" u="none" strike="noStrike" cap="none">
                <a:solidFill>
                  <a:schemeClr val="dk1"/>
                </a:solidFill>
                <a:latin typeface="Arial"/>
                <a:ea typeface="Arial"/>
                <a:cs typeface="Arial"/>
                <a:sym typeface="Arial"/>
              </a:rPr>
              <a:t>And Its Effect on </a:t>
            </a:r>
            <a:endParaRPr/>
          </a:p>
          <a:p>
            <a:pPr marL="0" marR="0" lvl="0" indent="0" algn="ctr" rtl="0">
              <a:spcBef>
                <a:spcPts val="640"/>
              </a:spcBef>
              <a:spcAft>
                <a:spcPts val="0"/>
              </a:spcAft>
              <a:buClr>
                <a:schemeClr val="dk1"/>
              </a:buClr>
              <a:buSzPts val="3200"/>
              <a:buFont typeface="Arial"/>
              <a:buNone/>
            </a:pPr>
            <a:r>
              <a:rPr lang="en-US" sz="3200" b="0" i="0" u="none" strike="noStrike" cap="none">
                <a:solidFill>
                  <a:schemeClr val="dk1"/>
                </a:solidFill>
                <a:latin typeface="Arial"/>
                <a:ea typeface="Arial"/>
                <a:cs typeface="Arial"/>
                <a:sym typeface="Arial"/>
              </a:rPr>
              <a:t>Rehabilitation Efforts</a:t>
            </a:r>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p76"/>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000" b="0" i="0" u="none" strike="noStrike" cap="none">
                <a:solidFill>
                  <a:schemeClr val="dk2"/>
                </a:solidFill>
                <a:latin typeface="Arial"/>
                <a:ea typeface="Arial"/>
                <a:cs typeface="Arial"/>
                <a:sym typeface="Arial"/>
              </a:rPr>
              <a:t>What is “Institutionalization”?</a:t>
            </a:r>
            <a:endParaRPr/>
          </a:p>
        </p:txBody>
      </p:sp>
      <p:sp>
        <p:nvSpPr>
          <p:cNvPr id="462" name="Google Shape;462;p76"/>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The process by which individuals are shaped and transformed by the institutional environment in which they live</a:t>
            </a:r>
            <a:endParaRPr/>
          </a:p>
          <a:p>
            <a:pPr marL="342900" marR="0" lvl="0" indent="-165100" algn="l" rtl="0">
              <a:spcBef>
                <a:spcPts val="560"/>
              </a:spcBef>
              <a:spcAft>
                <a:spcPts val="0"/>
              </a:spcAft>
              <a:buClr>
                <a:schemeClr val="dk1"/>
              </a:buClr>
              <a:buSzPts val="2800"/>
              <a:buFont typeface="Arial"/>
              <a:buNone/>
            </a:pPr>
            <a:endParaRPr sz="2800" b="0" i="0" u="none" strike="noStrike" cap="none">
              <a:solidFill>
                <a:schemeClr val="dk1"/>
              </a:solidFill>
              <a:latin typeface="Arial"/>
              <a:ea typeface="Arial"/>
              <a:cs typeface="Arial"/>
              <a:sym typeface="Arial"/>
            </a:endParaRPr>
          </a:p>
          <a:p>
            <a:pPr marL="342900" marR="0" lvl="0" indent="-342900" algn="l" rtl="0">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This involves incorporating the norms (both formal and informal) of the environment into one’s habits of thinking, feeling and acting</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62">
                                            <p:txEl>
                                              <p:pRg st="0" end="0"/>
                                            </p:txEl>
                                          </p:spTgt>
                                        </p:tgtEl>
                                        <p:attrNameLst>
                                          <p:attrName>style.visibility</p:attrName>
                                        </p:attrNameLst>
                                      </p:cBhvr>
                                      <p:to>
                                        <p:strVal val="visible"/>
                                      </p:to>
                                    </p:set>
                                    <p:animEffect transition="in" filter="fade">
                                      <p:cBhvr>
                                        <p:cTn id="7" dur="1000"/>
                                        <p:tgtEl>
                                          <p:spTgt spid="46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62">
                                            <p:txEl>
                                              <p:pRg st="1" end="1"/>
                                            </p:txEl>
                                          </p:spTgt>
                                        </p:tgtEl>
                                        <p:attrNameLst>
                                          <p:attrName>style.visibility</p:attrName>
                                        </p:attrNameLst>
                                      </p:cBhvr>
                                      <p:to>
                                        <p:strVal val="visible"/>
                                      </p:to>
                                    </p:set>
                                    <p:animEffect transition="in" filter="fade">
                                      <p:cBhvr>
                                        <p:cTn id="12" dur="1000"/>
                                        <p:tgtEl>
                                          <p:spTgt spid="46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62">
                                            <p:txEl>
                                              <p:pRg st="2" end="2"/>
                                            </p:txEl>
                                          </p:spTgt>
                                        </p:tgtEl>
                                        <p:attrNameLst>
                                          <p:attrName>style.visibility</p:attrName>
                                        </p:attrNameLst>
                                      </p:cBhvr>
                                      <p:to>
                                        <p:strVal val="visible"/>
                                      </p:to>
                                    </p:set>
                                    <p:animEffect transition="in" filter="fade">
                                      <p:cBhvr>
                                        <p:cTn id="17" dur="1000"/>
                                        <p:tgtEl>
                                          <p:spTgt spid="46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77"/>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a:solidFill>
                  <a:schemeClr val="dk2"/>
                </a:solidFill>
                <a:latin typeface="Arial"/>
                <a:ea typeface="Arial"/>
                <a:cs typeface="Arial"/>
                <a:sym typeface="Arial"/>
              </a:rPr>
              <a:t>Institutionalization</a:t>
            </a:r>
            <a:endParaRPr/>
          </a:p>
        </p:txBody>
      </p:sp>
      <p:sp>
        <p:nvSpPr>
          <p:cNvPr id="468" name="Google Shape;468;p77"/>
          <p:cNvSpPr txBox="1">
            <a:spLocks noGrp="1"/>
          </p:cNvSpPr>
          <p:nvPr>
            <p:ph idx="1"/>
          </p:nvPr>
        </p:nvSpPr>
        <p:spPr>
          <a:xfrm>
            <a:off x="683568" y="1772816"/>
            <a:ext cx="6858000" cy="3918300"/>
          </a:xfrm>
          <a:prstGeom prst="rect">
            <a:avLst/>
          </a:prstGeom>
          <a:noFill/>
          <a:ln>
            <a:noFill/>
          </a:ln>
        </p:spPr>
        <p:txBody>
          <a:bodyPr spcFirstLastPara="1" wrap="square" lIns="91425" tIns="45700" rIns="91425" bIns="45700" anchor="t" anchorCtr="0">
            <a:noAutofit/>
          </a:bodyPr>
          <a:lstStyle/>
          <a:p>
            <a:pPr marL="342900" marR="0" lvl="0" indent="-342900" algn="ctr" rtl="0">
              <a:lnSpc>
                <a:spcPct val="90000"/>
              </a:lnSpc>
              <a:spcBef>
                <a:spcPts val="0"/>
              </a:spcBef>
              <a:spcAft>
                <a:spcPts val="0"/>
              </a:spcAft>
              <a:buClr>
                <a:schemeClr val="dk1"/>
              </a:buClr>
              <a:buSzPts val="3800"/>
              <a:buFont typeface="Arial"/>
              <a:buNone/>
            </a:pPr>
            <a:r>
              <a:rPr lang="en-US" sz="3200" b="0" i="0" u="none" strike="noStrike" cap="none" dirty="0">
                <a:solidFill>
                  <a:schemeClr val="dk1"/>
                </a:solidFill>
                <a:latin typeface="Arial"/>
                <a:ea typeface="Arial"/>
                <a:cs typeface="Arial"/>
                <a:sym typeface="Arial"/>
              </a:rPr>
              <a:t>This results in the creation of thinking patterns and </a:t>
            </a:r>
            <a:r>
              <a:rPr lang="en-US" sz="3200" b="0" i="0" u="none" strike="noStrike" cap="none" dirty="0" smtClean="0">
                <a:solidFill>
                  <a:schemeClr val="dk1"/>
                </a:solidFill>
                <a:latin typeface="Arial"/>
                <a:ea typeface="Arial"/>
                <a:cs typeface="Arial"/>
                <a:sym typeface="Arial"/>
              </a:rPr>
              <a:t>behaviors which</a:t>
            </a:r>
            <a:r>
              <a:rPr lang="en-US" sz="3200" b="0" i="0" u="none" strike="noStrike" cap="none" dirty="0">
                <a:solidFill>
                  <a:schemeClr val="dk1"/>
                </a:solidFill>
                <a:latin typeface="Arial"/>
                <a:ea typeface="Arial"/>
                <a:cs typeface="Arial"/>
                <a:sym typeface="Arial"/>
              </a:rPr>
              <a:t>, if continued after release, can be seen as dysfunctional or anti-social</a:t>
            </a:r>
            <a:endParaRPr sz="3200" dirty="0"/>
          </a:p>
          <a:p>
            <a:pPr marL="342900" marR="0" lvl="0" indent="-139700" algn="l" rtl="0">
              <a:lnSpc>
                <a:spcPct val="90000"/>
              </a:lnSpc>
              <a:spcBef>
                <a:spcPts val="640"/>
              </a:spcBef>
              <a:spcAft>
                <a:spcPts val="0"/>
              </a:spcAft>
              <a:buClr>
                <a:schemeClr val="dk1"/>
              </a:buClr>
              <a:buSzPts val="3200"/>
              <a:buFont typeface="Arial"/>
              <a:buNone/>
            </a:pPr>
            <a:endParaRPr sz="3200" b="0" i="0" u="none" strike="noStrike" cap="none" dirty="0">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68">
                                            <p:txEl>
                                              <p:pRg st="0" end="0"/>
                                            </p:txEl>
                                          </p:spTgt>
                                        </p:tgtEl>
                                        <p:attrNameLst>
                                          <p:attrName>style.visibility</p:attrName>
                                        </p:attrNameLst>
                                      </p:cBhvr>
                                      <p:to>
                                        <p:strVal val="visible"/>
                                      </p:to>
                                    </p:set>
                                    <p:animEffect transition="in" filter="fade">
                                      <p:cBhvr>
                                        <p:cTn id="7" dur="1000"/>
                                        <p:tgtEl>
                                          <p:spTgt spid="46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p78"/>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a:solidFill>
                  <a:schemeClr val="dk2"/>
                </a:solidFill>
                <a:latin typeface="Arial"/>
                <a:ea typeface="Arial"/>
                <a:cs typeface="Arial"/>
                <a:sym typeface="Arial"/>
              </a:rPr>
              <a:t>Institutionalization</a:t>
            </a:r>
            <a:endParaRPr/>
          </a:p>
        </p:txBody>
      </p:sp>
      <p:sp>
        <p:nvSpPr>
          <p:cNvPr id="474" name="Google Shape;474;p78"/>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3200"/>
              <a:buFont typeface="Arial"/>
              <a:buChar char="•"/>
            </a:pPr>
            <a:r>
              <a:rPr lang="en-US" sz="3200" b="0" i="0" u="none" strike="noStrike" cap="none">
                <a:solidFill>
                  <a:schemeClr val="dk1"/>
                </a:solidFill>
                <a:latin typeface="Arial"/>
                <a:ea typeface="Arial"/>
                <a:cs typeface="Arial"/>
                <a:sym typeface="Arial"/>
              </a:rPr>
              <a:t>Offenders do not “choose” to allow this process to take place</a:t>
            </a:r>
            <a:endParaRPr/>
          </a:p>
          <a:p>
            <a:pPr marL="342900" marR="0" lvl="0" indent="-139700" algn="l" rtl="0">
              <a:spcBef>
                <a:spcPts val="640"/>
              </a:spcBef>
              <a:spcAft>
                <a:spcPts val="0"/>
              </a:spcAft>
              <a:buClr>
                <a:schemeClr val="dk1"/>
              </a:buClr>
              <a:buSzPts val="3200"/>
              <a:buFont typeface="Arial"/>
              <a:buNone/>
            </a:pPr>
            <a:endParaRPr sz="3200" b="0" i="0" u="none" strike="noStrike" cap="none">
              <a:solidFill>
                <a:schemeClr val="dk1"/>
              </a:solidFill>
              <a:latin typeface="Arial"/>
              <a:ea typeface="Arial"/>
              <a:cs typeface="Arial"/>
              <a:sym typeface="Arial"/>
            </a:endParaRPr>
          </a:p>
          <a:p>
            <a:pPr marL="342900" marR="0" lvl="0" indent="-342900" algn="l" rtl="0">
              <a:spcBef>
                <a:spcPts val="640"/>
              </a:spcBef>
              <a:spcAft>
                <a:spcPts val="0"/>
              </a:spcAft>
              <a:buClr>
                <a:schemeClr val="dk1"/>
              </a:buClr>
              <a:buSzPts val="3200"/>
              <a:buFont typeface="Arial"/>
              <a:buChar char="•"/>
            </a:pPr>
            <a:r>
              <a:rPr lang="en-US" sz="3200" b="0" i="0" u="none" strike="noStrike" cap="none">
                <a:solidFill>
                  <a:schemeClr val="dk1"/>
                </a:solidFill>
                <a:latin typeface="Arial"/>
                <a:ea typeface="Arial"/>
                <a:cs typeface="Arial"/>
                <a:sym typeface="Arial"/>
              </a:rPr>
              <a:t>Few are even aware that it has occurred</a:t>
            </a:r>
            <a:endParaRPr/>
          </a:p>
          <a:p>
            <a:pPr marL="342900" marR="0" lvl="0" indent="-139700" algn="l" rtl="0">
              <a:spcBef>
                <a:spcPts val="640"/>
              </a:spcBef>
              <a:spcAft>
                <a:spcPts val="0"/>
              </a:spcAft>
              <a:buClr>
                <a:schemeClr val="dk1"/>
              </a:buClr>
              <a:buSzPts val="3200"/>
              <a:buFont typeface="Arial"/>
              <a:buNone/>
            </a:pPr>
            <a:endParaRPr sz="3200" b="0" i="0" u="none" strike="noStrike" cap="none">
              <a:solidFill>
                <a:schemeClr val="dk1"/>
              </a:solidFill>
              <a:latin typeface="Arial"/>
              <a:ea typeface="Arial"/>
              <a:cs typeface="Arial"/>
              <a:sym typeface="Arial"/>
            </a:endParaRPr>
          </a:p>
          <a:p>
            <a:pPr marL="342900" marR="0" lvl="0" indent="-342900" algn="l" rtl="0">
              <a:spcBef>
                <a:spcPts val="640"/>
              </a:spcBef>
              <a:spcAft>
                <a:spcPts val="0"/>
              </a:spcAft>
              <a:buClr>
                <a:schemeClr val="dk1"/>
              </a:buClr>
              <a:buSzPts val="3200"/>
              <a:buFont typeface="Arial"/>
              <a:buChar char="•"/>
            </a:pPr>
            <a:r>
              <a:rPr lang="en-US" sz="3200" b="0" i="0" u="none" strike="noStrike" cap="none">
                <a:solidFill>
                  <a:schemeClr val="dk1"/>
                </a:solidFill>
                <a:latin typeface="Arial"/>
                <a:ea typeface="Arial"/>
                <a:cs typeface="Arial"/>
                <a:sym typeface="Arial"/>
              </a:rPr>
              <a:t>Everyone is affected to some degree, but not in the same way</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74">
                                            <p:txEl>
                                              <p:pRg st="0" end="0"/>
                                            </p:txEl>
                                          </p:spTgt>
                                        </p:tgtEl>
                                        <p:attrNameLst>
                                          <p:attrName>style.visibility</p:attrName>
                                        </p:attrNameLst>
                                      </p:cBhvr>
                                      <p:to>
                                        <p:strVal val="visible"/>
                                      </p:to>
                                    </p:set>
                                    <p:animEffect transition="in" filter="fade">
                                      <p:cBhvr>
                                        <p:cTn id="7" dur="1000"/>
                                        <p:tgtEl>
                                          <p:spTgt spid="47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74">
                                            <p:txEl>
                                              <p:pRg st="1" end="1"/>
                                            </p:txEl>
                                          </p:spTgt>
                                        </p:tgtEl>
                                        <p:attrNameLst>
                                          <p:attrName>style.visibility</p:attrName>
                                        </p:attrNameLst>
                                      </p:cBhvr>
                                      <p:to>
                                        <p:strVal val="visible"/>
                                      </p:to>
                                    </p:set>
                                    <p:animEffect transition="in" filter="fade">
                                      <p:cBhvr>
                                        <p:cTn id="10" dur="1000"/>
                                        <p:tgtEl>
                                          <p:spTgt spid="47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74">
                                            <p:txEl>
                                              <p:pRg st="2" end="2"/>
                                            </p:txEl>
                                          </p:spTgt>
                                        </p:tgtEl>
                                        <p:attrNameLst>
                                          <p:attrName>style.visibility</p:attrName>
                                        </p:attrNameLst>
                                      </p:cBhvr>
                                      <p:to>
                                        <p:strVal val="visible"/>
                                      </p:to>
                                    </p:set>
                                    <p:animEffect transition="in" filter="fade">
                                      <p:cBhvr>
                                        <p:cTn id="13" dur="1000"/>
                                        <p:tgtEl>
                                          <p:spTgt spid="47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74">
                                            <p:txEl>
                                              <p:pRg st="3" end="3"/>
                                            </p:txEl>
                                          </p:spTgt>
                                        </p:tgtEl>
                                        <p:attrNameLst>
                                          <p:attrName>style.visibility</p:attrName>
                                        </p:attrNameLst>
                                      </p:cBhvr>
                                      <p:to>
                                        <p:strVal val="visible"/>
                                      </p:to>
                                    </p:set>
                                    <p:animEffect transition="in" filter="fade">
                                      <p:cBhvr>
                                        <p:cTn id="16" dur="1000"/>
                                        <p:tgtEl>
                                          <p:spTgt spid="474">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474">
                                            <p:txEl>
                                              <p:pRg st="4" end="4"/>
                                            </p:txEl>
                                          </p:spTgt>
                                        </p:tgtEl>
                                        <p:attrNameLst>
                                          <p:attrName>style.visibility</p:attrName>
                                        </p:attrNameLst>
                                      </p:cBhvr>
                                      <p:to>
                                        <p:strVal val="visible"/>
                                      </p:to>
                                    </p:set>
                                    <p:animEffect transition="in" filter="fade">
                                      <p:cBhvr>
                                        <p:cTn id="19" dur="1000"/>
                                        <p:tgtEl>
                                          <p:spTgt spid="47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p79"/>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a:solidFill>
                  <a:schemeClr val="dk2"/>
                </a:solidFill>
                <a:latin typeface="Arial"/>
                <a:ea typeface="Arial"/>
                <a:cs typeface="Arial"/>
                <a:sym typeface="Arial"/>
              </a:rPr>
              <a:t>Institutionalization</a:t>
            </a:r>
            <a:endParaRPr/>
          </a:p>
        </p:txBody>
      </p:sp>
      <p:sp>
        <p:nvSpPr>
          <p:cNvPr id="480" name="Google Shape;480;p79"/>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3200"/>
              <a:buFont typeface="Arial"/>
              <a:buChar char="•"/>
            </a:pPr>
            <a:r>
              <a:rPr lang="en-US" sz="2000" b="0" i="0" u="none" strike="noStrike" cap="none" dirty="0">
                <a:solidFill>
                  <a:schemeClr val="dk1"/>
                </a:solidFill>
                <a:latin typeface="Arial"/>
                <a:ea typeface="Arial"/>
                <a:cs typeface="Arial"/>
                <a:sym typeface="Arial"/>
              </a:rPr>
              <a:t>History</a:t>
            </a:r>
            <a:endParaRPr sz="2000" dirty="0"/>
          </a:p>
          <a:p>
            <a:pPr marL="742950" marR="0" lvl="1" indent="-285750" algn="l" rtl="0">
              <a:spcBef>
                <a:spcPts val="560"/>
              </a:spcBef>
              <a:spcAft>
                <a:spcPts val="0"/>
              </a:spcAft>
              <a:buClr>
                <a:schemeClr val="dk1"/>
              </a:buClr>
              <a:buSzPts val="2800"/>
              <a:buFont typeface="Arial"/>
              <a:buChar char="–"/>
            </a:pPr>
            <a:r>
              <a:rPr lang="en-US" sz="2000" b="0" i="0" u="none" strike="noStrike" cap="none" dirty="0">
                <a:solidFill>
                  <a:schemeClr val="dk1"/>
                </a:solidFill>
                <a:latin typeface="Arial"/>
                <a:ea typeface="Arial"/>
                <a:cs typeface="Arial"/>
                <a:sym typeface="Arial"/>
              </a:rPr>
              <a:t>1939 – Myerson – “prison stupor” or “prison psychosis” to described the psychological retreat experienced as a result of incarceration</a:t>
            </a:r>
            <a:endParaRPr sz="2000" dirty="0"/>
          </a:p>
          <a:p>
            <a:pPr marL="742950" marR="0" lvl="1" indent="-285750" algn="l" rtl="0">
              <a:spcBef>
                <a:spcPts val="560"/>
              </a:spcBef>
              <a:spcAft>
                <a:spcPts val="0"/>
              </a:spcAft>
              <a:buClr>
                <a:schemeClr val="dk1"/>
              </a:buClr>
              <a:buSzPts val="2800"/>
              <a:buFont typeface="Arial"/>
              <a:buChar char="–"/>
            </a:pPr>
            <a:r>
              <a:rPr lang="en-US" sz="2000" b="0" i="0" u="none" strike="noStrike" cap="none" dirty="0">
                <a:solidFill>
                  <a:schemeClr val="dk1"/>
                </a:solidFill>
                <a:latin typeface="Arial"/>
                <a:ea typeface="Arial"/>
                <a:cs typeface="Arial"/>
                <a:sym typeface="Arial"/>
              </a:rPr>
              <a:t>1948 – </a:t>
            </a:r>
            <a:r>
              <a:rPr lang="en-US" sz="2000" b="0" i="0" u="none" strike="noStrike" cap="none" dirty="0" err="1">
                <a:solidFill>
                  <a:schemeClr val="dk1"/>
                </a:solidFill>
                <a:latin typeface="Arial"/>
                <a:ea typeface="Arial"/>
                <a:cs typeface="Arial"/>
                <a:sym typeface="Arial"/>
              </a:rPr>
              <a:t>Nettlehiem</a:t>
            </a:r>
            <a:r>
              <a:rPr lang="en-US" sz="2000" b="0" i="0" u="none" strike="noStrike" cap="none" dirty="0">
                <a:solidFill>
                  <a:schemeClr val="dk1"/>
                </a:solidFill>
                <a:latin typeface="Arial"/>
                <a:ea typeface="Arial"/>
                <a:cs typeface="Arial"/>
                <a:sym typeface="Arial"/>
              </a:rPr>
              <a:t> and Sylvester – “psychological institutionalism”. They considered this a “deficiency disease in an emotional sense”</a:t>
            </a:r>
            <a:endParaRPr sz="2000" dirty="0"/>
          </a:p>
          <a:p>
            <a:pPr marL="742950" marR="0" lvl="1" indent="-285750" algn="l" rtl="0">
              <a:spcBef>
                <a:spcPts val="560"/>
              </a:spcBef>
              <a:spcAft>
                <a:spcPts val="0"/>
              </a:spcAft>
              <a:buClr>
                <a:schemeClr val="dk1"/>
              </a:buClr>
              <a:buSzPts val="2800"/>
              <a:buFont typeface="Arial"/>
              <a:buNone/>
            </a:pPr>
            <a:endParaRPr sz="2000" b="0" i="0" u="none" strike="noStrike" cap="none" dirty="0">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80">
                                            <p:txEl>
                                              <p:pRg st="0" end="0"/>
                                            </p:txEl>
                                          </p:spTgt>
                                        </p:tgtEl>
                                        <p:attrNameLst>
                                          <p:attrName>style.visibility</p:attrName>
                                        </p:attrNameLst>
                                      </p:cBhvr>
                                      <p:to>
                                        <p:strVal val="visible"/>
                                      </p:to>
                                    </p:set>
                                    <p:animEffect transition="in" filter="fade">
                                      <p:cBhvr>
                                        <p:cTn id="7" dur="1000"/>
                                        <p:tgtEl>
                                          <p:spTgt spid="480">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80">
                                            <p:txEl>
                                              <p:pRg st="1" end="1"/>
                                            </p:txEl>
                                          </p:spTgt>
                                        </p:tgtEl>
                                        <p:attrNameLst>
                                          <p:attrName>style.visibility</p:attrName>
                                        </p:attrNameLst>
                                      </p:cBhvr>
                                      <p:to>
                                        <p:strVal val="visible"/>
                                      </p:to>
                                    </p:set>
                                    <p:animEffect transition="in" filter="fade">
                                      <p:cBhvr>
                                        <p:cTn id="10" dur="1000"/>
                                        <p:tgtEl>
                                          <p:spTgt spid="480">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80">
                                            <p:txEl>
                                              <p:pRg st="2" end="2"/>
                                            </p:txEl>
                                          </p:spTgt>
                                        </p:tgtEl>
                                        <p:attrNameLst>
                                          <p:attrName>style.visibility</p:attrName>
                                        </p:attrNameLst>
                                      </p:cBhvr>
                                      <p:to>
                                        <p:strVal val="visible"/>
                                      </p:to>
                                    </p:set>
                                    <p:animEffect transition="in" filter="fade">
                                      <p:cBhvr>
                                        <p:cTn id="13" dur="1000"/>
                                        <p:tgtEl>
                                          <p:spTgt spid="480">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80">
                                            <p:txEl>
                                              <p:pRg st="3" end="3"/>
                                            </p:txEl>
                                          </p:spTgt>
                                        </p:tgtEl>
                                        <p:attrNameLst>
                                          <p:attrName>style.visibility</p:attrName>
                                        </p:attrNameLst>
                                      </p:cBhvr>
                                      <p:to>
                                        <p:strVal val="visible"/>
                                      </p:to>
                                    </p:set>
                                    <p:animEffect transition="in" filter="fade">
                                      <p:cBhvr>
                                        <p:cTn id="16" dur="1000"/>
                                        <p:tgtEl>
                                          <p:spTgt spid="48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p80"/>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a:solidFill>
                  <a:schemeClr val="dk1"/>
                </a:solidFill>
                <a:latin typeface="Arial"/>
                <a:ea typeface="Arial"/>
                <a:cs typeface="Arial"/>
                <a:sym typeface="Arial"/>
              </a:rPr>
              <a:t>History</a:t>
            </a:r>
            <a:endParaRPr/>
          </a:p>
        </p:txBody>
      </p:sp>
      <p:sp>
        <p:nvSpPr>
          <p:cNvPr id="486" name="Google Shape;486;p80"/>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2800"/>
              <a:buFont typeface="Arial"/>
              <a:buChar char="•"/>
            </a:pPr>
            <a:r>
              <a:rPr lang="en-US" sz="2800" b="0" i="0" u="none" strike="noStrike" cap="none" dirty="0">
                <a:solidFill>
                  <a:schemeClr val="dk1"/>
                </a:solidFill>
                <a:latin typeface="Arial"/>
                <a:ea typeface="Arial"/>
                <a:cs typeface="Arial"/>
                <a:sym typeface="Arial"/>
              </a:rPr>
              <a:t>1955, Martin began seeing the term “institutionalization” in clinical notes of mental hospitals as an assessment of a patient’s adjustment to the hospital setting – implying the cessation of rebellious acts against his placement</a:t>
            </a:r>
            <a:endParaRPr dirty="0"/>
          </a:p>
          <a:p>
            <a:pPr marL="342900" marR="0" lvl="0" indent="-342900" algn="l" rtl="0">
              <a:spcBef>
                <a:spcPts val="560"/>
              </a:spcBef>
              <a:spcAft>
                <a:spcPts val="0"/>
              </a:spcAft>
              <a:buClr>
                <a:schemeClr val="dk1"/>
              </a:buClr>
              <a:buSzPts val="2800"/>
              <a:buFont typeface="Arial"/>
              <a:buChar char="•"/>
            </a:pPr>
            <a:r>
              <a:rPr lang="en-US" sz="2800" b="0" i="1" u="none" strike="noStrike" cap="none" dirty="0">
                <a:solidFill>
                  <a:schemeClr val="dk1"/>
                </a:solidFill>
                <a:latin typeface="Arial"/>
                <a:ea typeface="Arial"/>
                <a:cs typeface="Arial"/>
                <a:sym typeface="Arial"/>
              </a:rPr>
              <a:t>This type of entry indicates that, not only are staff aware that this occurs, but that it is a desired trait</a:t>
            </a:r>
            <a:endParaRPr dirty="0"/>
          </a:p>
          <a:p>
            <a:pPr marL="342900" marR="0" lvl="0" indent="-165100" algn="l" rtl="0">
              <a:spcBef>
                <a:spcPts val="560"/>
              </a:spcBef>
              <a:spcAft>
                <a:spcPts val="0"/>
              </a:spcAft>
              <a:buClr>
                <a:schemeClr val="dk1"/>
              </a:buClr>
              <a:buSzPts val="2800"/>
              <a:buFont typeface="Arial"/>
              <a:buNone/>
            </a:pPr>
            <a:endParaRPr sz="2800" b="0" i="1" u="none" strike="noStrike" cap="none" dirty="0">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86">
                                            <p:txEl>
                                              <p:pRg st="0" end="0"/>
                                            </p:txEl>
                                          </p:spTgt>
                                        </p:tgtEl>
                                        <p:attrNameLst>
                                          <p:attrName>style.visibility</p:attrName>
                                        </p:attrNameLst>
                                      </p:cBhvr>
                                      <p:to>
                                        <p:strVal val="visible"/>
                                      </p:to>
                                    </p:set>
                                    <p:animEffect transition="in" filter="fade">
                                      <p:cBhvr>
                                        <p:cTn id="7" dur="1000"/>
                                        <p:tgtEl>
                                          <p:spTgt spid="48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86">
                                            <p:txEl>
                                              <p:pRg st="1" end="1"/>
                                            </p:txEl>
                                          </p:spTgt>
                                        </p:tgtEl>
                                        <p:attrNameLst>
                                          <p:attrName>style.visibility</p:attrName>
                                        </p:attrNameLst>
                                      </p:cBhvr>
                                      <p:to>
                                        <p:strVal val="visible"/>
                                      </p:to>
                                    </p:set>
                                    <p:animEffect transition="in" filter="fade">
                                      <p:cBhvr>
                                        <p:cTn id="10" dur="1000"/>
                                        <p:tgtEl>
                                          <p:spTgt spid="486">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86">
                                            <p:txEl>
                                              <p:pRg st="2" end="2"/>
                                            </p:txEl>
                                          </p:spTgt>
                                        </p:tgtEl>
                                        <p:attrNameLst>
                                          <p:attrName>style.visibility</p:attrName>
                                        </p:attrNameLst>
                                      </p:cBhvr>
                                      <p:to>
                                        <p:strVal val="visible"/>
                                      </p:to>
                                    </p:set>
                                    <p:animEffect transition="in" filter="fade">
                                      <p:cBhvr>
                                        <p:cTn id="13" dur="1000"/>
                                        <p:tgtEl>
                                          <p:spTgt spid="48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p81"/>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a:solidFill>
                  <a:schemeClr val="dk1"/>
                </a:solidFill>
                <a:latin typeface="Arial"/>
                <a:ea typeface="Arial"/>
                <a:cs typeface="Arial"/>
                <a:sym typeface="Arial"/>
              </a:rPr>
              <a:t>History</a:t>
            </a:r>
            <a:endParaRPr/>
          </a:p>
        </p:txBody>
      </p:sp>
      <p:sp>
        <p:nvSpPr>
          <p:cNvPr id="492" name="Google Shape;492;p81"/>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342900" marR="0" lvl="0" indent="-342900" algn="l" rtl="0">
              <a:lnSpc>
                <a:spcPct val="90000"/>
              </a:lnSpc>
              <a:spcBef>
                <a:spcPts val="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1959, Barton identified several contributing factors</a:t>
            </a:r>
            <a:endParaRPr/>
          </a:p>
          <a:p>
            <a:pPr marL="742950" marR="0" lvl="1" indent="-285750" algn="l" rtl="0">
              <a:lnSpc>
                <a:spcPct val="90000"/>
              </a:lnSpc>
              <a:spcBef>
                <a:spcPts val="48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Loss of contact with outside world</a:t>
            </a:r>
            <a:endParaRPr/>
          </a:p>
          <a:p>
            <a:pPr marL="742950" marR="0" lvl="1" indent="-285750" algn="l" rtl="0">
              <a:lnSpc>
                <a:spcPct val="90000"/>
              </a:lnSpc>
              <a:spcBef>
                <a:spcPts val="48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Enforced idleness </a:t>
            </a:r>
            <a:endParaRPr/>
          </a:p>
          <a:p>
            <a:pPr marL="1143000" marR="0" lvl="2" indent="-228600" algn="l" rtl="0">
              <a:lnSpc>
                <a:spcPct val="90000"/>
              </a:lnSpc>
              <a:spcBef>
                <a:spcPts val="400"/>
              </a:spcBef>
              <a:spcAft>
                <a:spcPts val="0"/>
              </a:spcAft>
              <a:buClr>
                <a:schemeClr val="dk1"/>
              </a:buClr>
              <a:buSzPts val="2000"/>
              <a:buFont typeface="Arial"/>
              <a:buChar char="•"/>
            </a:pPr>
            <a:r>
              <a:rPr lang="en-US" sz="2000" b="0" i="0" u="none" strike="noStrike" cap="none">
                <a:solidFill>
                  <a:schemeClr val="dk1"/>
                </a:solidFill>
                <a:latin typeface="Arial"/>
                <a:ea typeface="Arial"/>
                <a:cs typeface="Arial"/>
                <a:sym typeface="Arial"/>
              </a:rPr>
              <a:t>Loss of individualism</a:t>
            </a:r>
            <a:endParaRPr/>
          </a:p>
          <a:p>
            <a:pPr marL="1143000" marR="0" lvl="2" indent="-228600" algn="l" rtl="0">
              <a:lnSpc>
                <a:spcPct val="90000"/>
              </a:lnSpc>
              <a:spcBef>
                <a:spcPts val="400"/>
              </a:spcBef>
              <a:spcAft>
                <a:spcPts val="0"/>
              </a:spcAft>
              <a:buClr>
                <a:schemeClr val="dk1"/>
              </a:buClr>
              <a:buSzPts val="2000"/>
              <a:buFont typeface="Arial"/>
              <a:buChar char="•"/>
            </a:pPr>
            <a:r>
              <a:rPr lang="en-US" sz="2000" b="0" i="0" u="none" strike="noStrike" cap="none">
                <a:solidFill>
                  <a:schemeClr val="dk1"/>
                </a:solidFill>
                <a:latin typeface="Arial"/>
                <a:ea typeface="Arial"/>
                <a:cs typeface="Arial"/>
                <a:sym typeface="Arial"/>
              </a:rPr>
              <a:t>Menial jobs with little or no opportunity for self-expression</a:t>
            </a:r>
            <a:endParaRPr/>
          </a:p>
          <a:p>
            <a:pPr marL="742950" marR="0" lvl="1" indent="-285750" algn="l" rtl="0">
              <a:lnSpc>
                <a:spcPct val="90000"/>
              </a:lnSpc>
              <a:spcBef>
                <a:spcPts val="48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Loss of personal friends, possessions</a:t>
            </a:r>
            <a:endParaRPr/>
          </a:p>
          <a:p>
            <a:pPr marL="742950" marR="0" lvl="1" indent="-285750" algn="l" rtl="0">
              <a:lnSpc>
                <a:spcPct val="90000"/>
              </a:lnSpc>
              <a:spcBef>
                <a:spcPts val="48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Presence of authoritarian staff and an institutional (ward) atmosphere</a:t>
            </a:r>
            <a:endParaRPr/>
          </a:p>
          <a:p>
            <a:pPr marL="742950" marR="0" lvl="1" indent="-285750" algn="l" rtl="0">
              <a:lnSpc>
                <a:spcPct val="90000"/>
              </a:lnSpc>
              <a:spcBef>
                <a:spcPts val="48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Loss of prospects outside of the institution</a:t>
            </a:r>
            <a:endParaRPr/>
          </a:p>
          <a:p>
            <a:pPr marL="742950" marR="0" lvl="1" indent="-133350" algn="l" rtl="0">
              <a:lnSpc>
                <a:spcPct val="90000"/>
              </a:lnSpc>
              <a:spcBef>
                <a:spcPts val="48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92">
                                            <p:txEl>
                                              <p:pRg st="0" end="0"/>
                                            </p:txEl>
                                          </p:spTgt>
                                        </p:tgtEl>
                                        <p:attrNameLst>
                                          <p:attrName>style.visibility</p:attrName>
                                        </p:attrNameLst>
                                      </p:cBhvr>
                                      <p:to>
                                        <p:strVal val="visible"/>
                                      </p:to>
                                    </p:set>
                                    <p:animEffect transition="in" filter="fade">
                                      <p:cBhvr>
                                        <p:cTn id="7" dur="1000"/>
                                        <p:tgtEl>
                                          <p:spTgt spid="49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92">
                                            <p:txEl>
                                              <p:pRg st="1" end="1"/>
                                            </p:txEl>
                                          </p:spTgt>
                                        </p:tgtEl>
                                        <p:attrNameLst>
                                          <p:attrName>style.visibility</p:attrName>
                                        </p:attrNameLst>
                                      </p:cBhvr>
                                      <p:to>
                                        <p:strVal val="visible"/>
                                      </p:to>
                                    </p:set>
                                    <p:animEffect transition="in" filter="fade">
                                      <p:cBhvr>
                                        <p:cTn id="10" dur="1000"/>
                                        <p:tgtEl>
                                          <p:spTgt spid="49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92">
                                            <p:txEl>
                                              <p:pRg st="2" end="2"/>
                                            </p:txEl>
                                          </p:spTgt>
                                        </p:tgtEl>
                                        <p:attrNameLst>
                                          <p:attrName>style.visibility</p:attrName>
                                        </p:attrNameLst>
                                      </p:cBhvr>
                                      <p:to>
                                        <p:strVal val="visible"/>
                                      </p:to>
                                    </p:set>
                                    <p:animEffect transition="in" filter="fade">
                                      <p:cBhvr>
                                        <p:cTn id="13" dur="1000"/>
                                        <p:tgtEl>
                                          <p:spTgt spid="49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92">
                                            <p:txEl>
                                              <p:pRg st="3" end="3"/>
                                            </p:txEl>
                                          </p:spTgt>
                                        </p:tgtEl>
                                        <p:attrNameLst>
                                          <p:attrName>style.visibility</p:attrName>
                                        </p:attrNameLst>
                                      </p:cBhvr>
                                      <p:to>
                                        <p:strVal val="visible"/>
                                      </p:to>
                                    </p:set>
                                    <p:animEffect transition="in" filter="fade">
                                      <p:cBhvr>
                                        <p:cTn id="16" dur="1000"/>
                                        <p:tgtEl>
                                          <p:spTgt spid="492">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492">
                                            <p:txEl>
                                              <p:pRg st="4" end="4"/>
                                            </p:txEl>
                                          </p:spTgt>
                                        </p:tgtEl>
                                        <p:attrNameLst>
                                          <p:attrName>style.visibility</p:attrName>
                                        </p:attrNameLst>
                                      </p:cBhvr>
                                      <p:to>
                                        <p:strVal val="visible"/>
                                      </p:to>
                                    </p:set>
                                    <p:animEffect transition="in" filter="fade">
                                      <p:cBhvr>
                                        <p:cTn id="19" dur="1000"/>
                                        <p:tgtEl>
                                          <p:spTgt spid="492">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492">
                                            <p:txEl>
                                              <p:pRg st="5" end="5"/>
                                            </p:txEl>
                                          </p:spTgt>
                                        </p:tgtEl>
                                        <p:attrNameLst>
                                          <p:attrName>style.visibility</p:attrName>
                                        </p:attrNameLst>
                                      </p:cBhvr>
                                      <p:to>
                                        <p:strVal val="visible"/>
                                      </p:to>
                                    </p:set>
                                    <p:animEffect transition="in" filter="fade">
                                      <p:cBhvr>
                                        <p:cTn id="22" dur="1000"/>
                                        <p:tgtEl>
                                          <p:spTgt spid="492">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492">
                                            <p:txEl>
                                              <p:pRg st="6" end="6"/>
                                            </p:txEl>
                                          </p:spTgt>
                                        </p:tgtEl>
                                        <p:attrNameLst>
                                          <p:attrName>style.visibility</p:attrName>
                                        </p:attrNameLst>
                                      </p:cBhvr>
                                      <p:to>
                                        <p:strVal val="visible"/>
                                      </p:to>
                                    </p:set>
                                    <p:animEffect transition="in" filter="fade">
                                      <p:cBhvr>
                                        <p:cTn id="25" dur="1000"/>
                                        <p:tgtEl>
                                          <p:spTgt spid="492">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492">
                                            <p:txEl>
                                              <p:pRg st="7" end="7"/>
                                            </p:txEl>
                                          </p:spTgt>
                                        </p:tgtEl>
                                        <p:attrNameLst>
                                          <p:attrName>style.visibility</p:attrName>
                                        </p:attrNameLst>
                                      </p:cBhvr>
                                      <p:to>
                                        <p:strVal val="visible"/>
                                      </p:to>
                                    </p:set>
                                    <p:animEffect transition="in" filter="fade">
                                      <p:cBhvr>
                                        <p:cTn id="28" dur="1000"/>
                                        <p:tgtEl>
                                          <p:spTgt spid="492">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492">
                                            <p:txEl>
                                              <p:pRg st="8" end="8"/>
                                            </p:txEl>
                                          </p:spTgt>
                                        </p:tgtEl>
                                        <p:attrNameLst>
                                          <p:attrName>style.visibility</p:attrName>
                                        </p:attrNameLst>
                                      </p:cBhvr>
                                      <p:to>
                                        <p:strVal val="visible"/>
                                      </p:to>
                                    </p:set>
                                    <p:animEffect transition="in" filter="fade">
                                      <p:cBhvr>
                                        <p:cTn id="31" dur="1000"/>
                                        <p:tgtEl>
                                          <p:spTgt spid="49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2" name="Google Shape;122;p19"/>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a:solidFill>
                  <a:schemeClr val="dk2"/>
                </a:solidFill>
                <a:latin typeface="Arial"/>
                <a:ea typeface="Arial"/>
                <a:cs typeface="Arial"/>
                <a:sym typeface="Arial"/>
              </a:rPr>
              <a:t>System Components</a:t>
            </a:r>
            <a:endParaRPr sz="4400" b="0" i="0" u="none" strike="noStrike" cap="none">
              <a:solidFill>
                <a:schemeClr val="dk2"/>
              </a:solidFill>
              <a:latin typeface="Arial"/>
              <a:ea typeface="Arial"/>
              <a:cs typeface="Arial"/>
              <a:sym typeface="Arial"/>
            </a:endParaRPr>
          </a:p>
        </p:txBody>
      </p:sp>
      <p:sp>
        <p:nvSpPr>
          <p:cNvPr id="121" name="Google Shape;121;p19"/>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3200"/>
              <a:buFont typeface="Arial"/>
              <a:buChar char="•"/>
            </a:pPr>
            <a:r>
              <a:rPr lang="en-US" sz="3200" b="0" i="0" u="none" strike="noStrike" cap="none">
                <a:solidFill>
                  <a:schemeClr val="dk1"/>
                </a:solidFill>
                <a:latin typeface="Arial"/>
                <a:ea typeface="Arial"/>
                <a:cs typeface="Arial"/>
                <a:sym typeface="Arial"/>
              </a:rPr>
              <a:t>Most criminal justice systems have five components-law enforcement, prosecution, defense attorneys, courts, and corrections, each playing a key role in the criminal justice process.</a:t>
            </a:r>
            <a:endParaRPr sz="3200" b="0" i="0" u="none" strike="noStrike" cap="none">
              <a:solidFill>
                <a:schemeClr val="dk1"/>
              </a:solidFill>
              <a:latin typeface="Arial"/>
              <a:ea typeface="Arial"/>
              <a:cs typeface="Arial"/>
              <a:sym typeface="Arial"/>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p82"/>
          <p:cNvSpPr txBox="1">
            <a:spLocks noGrp="1"/>
          </p:cNvSpPr>
          <p:nvPr>
            <p:ph type="title"/>
          </p:nvPr>
        </p:nvSpPr>
        <p:spPr>
          <a:xfrm>
            <a:off x="514065" y="131929"/>
            <a:ext cx="6347713" cy="13208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000" b="0" i="0" u="none" strike="noStrike" cap="none" dirty="0">
                <a:solidFill>
                  <a:schemeClr val="dk2"/>
                </a:solidFill>
                <a:latin typeface="Arial"/>
                <a:ea typeface="Arial"/>
                <a:cs typeface="Arial"/>
                <a:sym typeface="Arial"/>
              </a:rPr>
              <a:t>The Effect on Developing </a:t>
            </a:r>
            <a:br>
              <a:rPr lang="en-US" sz="3000" b="0" i="0" u="none" strike="noStrike" cap="none" dirty="0">
                <a:solidFill>
                  <a:schemeClr val="dk2"/>
                </a:solidFill>
                <a:latin typeface="Arial"/>
                <a:ea typeface="Arial"/>
                <a:cs typeface="Arial"/>
                <a:sym typeface="Arial"/>
              </a:rPr>
            </a:br>
            <a:r>
              <a:rPr lang="en-US" sz="3000" b="0" i="0" u="none" strike="noStrike" cap="none" dirty="0">
                <a:solidFill>
                  <a:schemeClr val="dk2"/>
                </a:solidFill>
                <a:latin typeface="Arial"/>
                <a:ea typeface="Arial"/>
                <a:cs typeface="Arial"/>
                <a:sym typeface="Arial"/>
              </a:rPr>
              <a:t>Treatment Relationships</a:t>
            </a:r>
            <a:endParaRPr dirty="0"/>
          </a:p>
        </p:txBody>
      </p:sp>
      <p:sp>
        <p:nvSpPr>
          <p:cNvPr id="498" name="Google Shape;498;p82"/>
          <p:cNvSpPr txBox="1">
            <a:spLocks noGrp="1"/>
          </p:cNvSpPr>
          <p:nvPr>
            <p:ph idx="1"/>
          </p:nvPr>
        </p:nvSpPr>
        <p:spPr>
          <a:xfrm>
            <a:off x="514065" y="1573737"/>
            <a:ext cx="6347714" cy="3880773"/>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2800"/>
              <a:buFont typeface="Arial"/>
              <a:buChar char="•"/>
            </a:pPr>
            <a:r>
              <a:rPr lang="en-US" sz="2800" b="0" i="0" u="none" strike="noStrike" cap="none" dirty="0">
                <a:solidFill>
                  <a:schemeClr val="dk1"/>
                </a:solidFill>
                <a:latin typeface="Arial"/>
                <a:ea typeface="Arial"/>
                <a:cs typeface="Arial"/>
                <a:sym typeface="Arial"/>
              </a:rPr>
              <a:t>Hypervigilance, Distrust and Suspicion </a:t>
            </a:r>
            <a:endParaRPr dirty="0"/>
          </a:p>
          <a:p>
            <a:pPr marL="342900" marR="0" lvl="0" indent="-342900" algn="l" rtl="0">
              <a:spcBef>
                <a:spcPts val="560"/>
              </a:spcBef>
              <a:spcAft>
                <a:spcPts val="0"/>
              </a:spcAft>
              <a:buClr>
                <a:schemeClr val="dk1"/>
              </a:buClr>
              <a:buSzPts val="2800"/>
              <a:buFont typeface="Arial"/>
              <a:buChar char="•"/>
            </a:pPr>
            <a:r>
              <a:rPr lang="en-US" sz="2800" b="0" i="0" u="none" strike="noStrike" cap="none" dirty="0">
                <a:solidFill>
                  <a:schemeClr val="dk1"/>
                </a:solidFill>
                <a:latin typeface="Arial"/>
                <a:ea typeface="Arial"/>
                <a:cs typeface="Arial"/>
                <a:sym typeface="Arial"/>
              </a:rPr>
              <a:t>Dependence on Institutional Structure</a:t>
            </a:r>
            <a:endParaRPr dirty="0"/>
          </a:p>
          <a:p>
            <a:pPr marL="342900" marR="0" lvl="0" indent="-342900" algn="l" rtl="0">
              <a:spcBef>
                <a:spcPts val="560"/>
              </a:spcBef>
              <a:spcAft>
                <a:spcPts val="0"/>
              </a:spcAft>
              <a:buClr>
                <a:schemeClr val="dk1"/>
              </a:buClr>
              <a:buSzPts val="2800"/>
              <a:buFont typeface="Arial"/>
              <a:buChar char="•"/>
            </a:pPr>
            <a:r>
              <a:rPr lang="en-US" sz="2800" b="0" i="0" u="none" strike="noStrike" cap="none" dirty="0">
                <a:solidFill>
                  <a:schemeClr val="dk1"/>
                </a:solidFill>
                <a:latin typeface="Arial"/>
                <a:ea typeface="Arial"/>
                <a:cs typeface="Arial"/>
                <a:sym typeface="Arial"/>
              </a:rPr>
              <a:t>Emotional Over-control, Alienation, Psychological Distancing</a:t>
            </a:r>
            <a:endParaRPr dirty="0"/>
          </a:p>
          <a:p>
            <a:pPr marL="342900" marR="0" lvl="0" indent="-342900" algn="l" rtl="0">
              <a:spcBef>
                <a:spcPts val="560"/>
              </a:spcBef>
              <a:spcAft>
                <a:spcPts val="0"/>
              </a:spcAft>
              <a:buClr>
                <a:schemeClr val="dk1"/>
              </a:buClr>
              <a:buSzPts val="2800"/>
              <a:buFont typeface="Arial"/>
              <a:buChar char="•"/>
            </a:pPr>
            <a:r>
              <a:rPr lang="en-US" sz="2800" b="0" i="0" u="none" strike="noStrike" cap="none" dirty="0">
                <a:solidFill>
                  <a:schemeClr val="dk1"/>
                </a:solidFill>
                <a:latin typeface="Arial"/>
                <a:ea typeface="Arial"/>
                <a:cs typeface="Arial"/>
                <a:sym typeface="Arial"/>
              </a:rPr>
              <a:t>Social Withdrawal</a:t>
            </a:r>
            <a:endParaRPr dirty="0"/>
          </a:p>
          <a:p>
            <a:pPr marL="342900" marR="0" lvl="0" indent="-342900" algn="l" rtl="0">
              <a:spcBef>
                <a:spcPts val="560"/>
              </a:spcBef>
              <a:spcAft>
                <a:spcPts val="0"/>
              </a:spcAft>
              <a:buClr>
                <a:schemeClr val="dk1"/>
              </a:buClr>
              <a:buSzPts val="2800"/>
              <a:buFont typeface="Arial"/>
              <a:buChar char="•"/>
            </a:pPr>
            <a:r>
              <a:rPr lang="en-US" sz="2800" b="0" i="0" u="none" strike="noStrike" cap="none" dirty="0">
                <a:solidFill>
                  <a:schemeClr val="dk1"/>
                </a:solidFill>
                <a:latin typeface="Arial"/>
                <a:ea typeface="Arial"/>
                <a:cs typeface="Arial"/>
                <a:sym typeface="Arial"/>
              </a:rPr>
              <a:t>Incorporation of Exploitative Norms of the Prison Culture</a:t>
            </a:r>
            <a:endParaRPr dirty="0"/>
          </a:p>
          <a:p>
            <a:pPr marL="342900" marR="0" lvl="0" indent="-342900" algn="l" rtl="0">
              <a:spcBef>
                <a:spcPts val="560"/>
              </a:spcBef>
              <a:spcAft>
                <a:spcPts val="0"/>
              </a:spcAft>
              <a:buClr>
                <a:schemeClr val="dk1"/>
              </a:buClr>
              <a:buSzPts val="2800"/>
              <a:buFont typeface="Arial"/>
              <a:buChar char="•"/>
            </a:pPr>
            <a:r>
              <a:rPr lang="en-US" sz="2800" b="0" i="0" u="none" strike="noStrike" cap="none" dirty="0">
                <a:solidFill>
                  <a:schemeClr val="dk1"/>
                </a:solidFill>
                <a:latin typeface="Arial"/>
                <a:ea typeface="Arial"/>
                <a:cs typeface="Arial"/>
                <a:sym typeface="Arial"/>
              </a:rPr>
              <a:t>Diminished Sense of Self-worth</a:t>
            </a:r>
            <a:endParaRPr dirty="0"/>
          </a:p>
          <a:p>
            <a:pPr marL="342900" marR="0" lvl="0" indent="-342900" algn="l" rtl="0">
              <a:spcBef>
                <a:spcPts val="560"/>
              </a:spcBef>
              <a:spcAft>
                <a:spcPts val="0"/>
              </a:spcAft>
              <a:buClr>
                <a:schemeClr val="dk1"/>
              </a:buClr>
              <a:buSzPts val="2800"/>
              <a:buFont typeface="Arial"/>
              <a:buNone/>
            </a:pPr>
            <a:endParaRPr sz="2800" b="0" i="0" u="none" strike="noStrike" cap="none" dirty="0">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98">
                                            <p:txEl>
                                              <p:pRg st="0" end="0"/>
                                            </p:txEl>
                                          </p:spTgt>
                                        </p:tgtEl>
                                        <p:attrNameLst>
                                          <p:attrName>style.visibility</p:attrName>
                                        </p:attrNameLst>
                                      </p:cBhvr>
                                      <p:to>
                                        <p:strVal val="visible"/>
                                      </p:to>
                                    </p:set>
                                    <p:animEffect transition="in" filter="fade">
                                      <p:cBhvr>
                                        <p:cTn id="7" dur="500"/>
                                        <p:tgtEl>
                                          <p:spTgt spid="498">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98">
                                            <p:txEl>
                                              <p:pRg st="1" end="1"/>
                                            </p:txEl>
                                          </p:spTgt>
                                        </p:tgtEl>
                                        <p:attrNameLst>
                                          <p:attrName>style.visibility</p:attrName>
                                        </p:attrNameLst>
                                      </p:cBhvr>
                                      <p:to>
                                        <p:strVal val="visible"/>
                                      </p:to>
                                    </p:set>
                                    <p:animEffect transition="in" filter="fade">
                                      <p:cBhvr>
                                        <p:cTn id="10" dur="500"/>
                                        <p:tgtEl>
                                          <p:spTgt spid="498">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98">
                                            <p:txEl>
                                              <p:pRg st="2" end="2"/>
                                            </p:txEl>
                                          </p:spTgt>
                                        </p:tgtEl>
                                        <p:attrNameLst>
                                          <p:attrName>style.visibility</p:attrName>
                                        </p:attrNameLst>
                                      </p:cBhvr>
                                      <p:to>
                                        <p:strVal val="visible"/>
                                      </p:to>
                                    </p:set>
                                    <p:animEffect transition="in" filter="fade">
                                      <p:cBhvr>
                                        <p:cTn id="13" dur="500"/>
                                        <p:tgtEl>
                                          <p:spTgt spid="498">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98">
                                            <p:txEl>
                                              <p:pRg st="3" end="3"/>
                                            </p:txEl>
                                          </p:spTgt>
                                        </p:tgtEl>
                                        <p:attrNameLst>
                                          <p:attrName>style.visibility</p:attrName>
                                        </p:attrNameLst>
                                      </p:cBhvr>
                                      <p:to>
                                        <p:strVal val="visible"/>
                                      </p:to>
                                    </p:set>
                                    <p:animEffect transition="in" filter="fade">
                                      <p:cBhvr>
                                        <p:cTn id="16" dur="500"/>
                                        <p:tgtEl>
                                          <p:spTgt spid="498">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498">
                                            <p:txEl>
                                              <p:pRg st="4" end="4"/>
                                            </p:txEl>
                                          </p:spTgt>
                                        </p:tgtEl>
                                        <p:attrNameLst>
                                          <p:attrName>style.visibility</p:attrName>
                                        </p:attrNameLst>
                                      </p:cBhvr>
                                      <p:to>
                                        <p:strVal val="visible"/>
                                      </p:to>
                                    </p:set>
                                    <p:animEffect transition="in" filter="fade">
                                      <p:cBhvr>
                                        <p:cTn id="19" dur="500"/>
                                        <p:tgtEl>
                                          <p:spTgt spid="498">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498">
                                            <p:txEl>
                                              <p:pRg st="5" end="5"/>
                                            </p:txEl>
                                          </p:spTgt>
                                        </p:tgtEl>
                                        <p:attrNameLst>
                                          <p:attrName>style.visibility</p:attrName>
                                        </p:attrNameLst>
                                      </p:cBhvr>
                                      <p:to>
                                        <p:strVal val="visible"/>
                                      </p:to>
                                    </p:set>
                                    <p:animEffect transition="in" filter="fade">
                                      <p:cBhvr>
                                        <p:cTn id="22" dur="500"/>
                                        <p:tgtEl>
                                          <p:spTgt spid="498">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498">
                                            <p:txEl>
                                              <p:pRg st="6" end="6"/>
                                            </p:txEl>
                                          </p:spTgt>
                                        </p:tgtEl>
                                        <p:attrNameLst>
                                          <p:attrName>style.visibility</p:attrName>
                                        </p:attrNameLst>
                                      </p:cBhvr>
                                      <p:to>
                                        <p:strVal val="visible"/>
                                      </p:to>
                                    </p:set>
                                    <p:animEffect transition="in" filter="fade">
                                      <p:cBhvr>
                                        <p:cTn id="25" dur="500"/>
                                        <p:tgtEl>
                                          <p:spTgt spid="498">
                                            <p:txEl>
                                              <p:pRg st="6" end="6"/>
                                            </p:txEl>
                                          </p:spTgt>
                                        </p:tgtEl>
                                      </p:cBhvr>
                                    </p:animEffect>
                                  </p:childTnLst>
                                </p:cTn>
                              </p:par>
                            </p:childTnLst>
                          </p:cTn>
                        </p:par>
                        <p:par>
                          <p:cTn id="26" fill="hold">
                            <p:stCondLst>
                              <p:cond delay="500"/>
                            </p:stCondLst>
                            <p:childTnLst>
                              <p:par>
                                <p:cTn id="27" presetID="10" presetClass="entr" presetSubtype="0" fill="hold" nodeType="afterEffect">
                                  <p:stCondLst>
                                    <p:cond delay="0"/>
                                  </p:stCondLst>
                                  <p:childTnLst>
                                    <p:set>
                                      <p:cBhvr>
                                        <p:cTn id="28" dur="1" fill="hold">
                                          <p:stCondLst>
                                            <p:cond delay="0"/>
                                          </p:stCondLst>
                                        </p:cTn>
                                        <p:tgtEl>
                                          <p:spTgt spid="498">
                                            <p:txEl>
                                              <p:pRg st="0" end="0"/>
                                            </p:txEl>
                                          </p:spTgt>
                                        </p:tgtEl>
                                        <p:attrNameLst>
                                          <p:attrName>style.visibility</p:attrName>
                                        </p:attrNameLst>
                                      </p:cBhvr>
                                      <p:to>
                                        <p:strVal val="visible"/>
                                      </p:to>
                                    </p:set>
                                    <p:animEffect transition="in" filter="fade">
                                      <p:cBhvr>
                                        <p:cTn id="29" dur="1000"/>
                                        <p:tgtEl>
                                          <p:spTgt spid="498">
                                            <p:txEl>
                                              <p:pRg st="0" end="0"/>
                                            </p:txEl>
                                          </p:spTgt>
                                        </p:tgtEl>
                                      </p:cBhvr>
                                    </p:animEffect>
                                  </p:childTnLst>
                                </p:cTn>
                              </p:par>
                            </p:childTnLst>
                          </p:cTn>
                        </p:par>
                        <p:par>
                          <p:cTn id="30" fill="hold">
                            <p:stCondLst>
                              <p:cond delay="1500"/>
                            </p:stCondLst>
                            <p:childTnLst>
                              <p:par>
                                <p:cTn id="31" presetID="10" presetClass="entr" presetSubtype="0" fill="hold" nodeType="afterEffect">
                                  <p:stCondLst>
                                    <p:cond delay="0"/>
                                  </p:stCondLst>
                                  <p:childTnLst>
                                    <p:set>
                                      <p:cBhvr>
                                        <p:cTn id="32" dur="1" fill="hold">
                                          <p:stCondLst>
                                            <p:cond delay="0"/>
                                          </p:stCondLst>
                                        </p:cTn>
                                        <p:tgtEl>
                                          <p:spTgt spid="498">
                                            <p:txEl>
                                              <p:pRg st="1" end="1"/>
                                            </p:txEl>
                                          </p:spTgt>
                                        </p:tgtEl>
                                        <p:attrNameLst>
                                          <p:attrName>style.visibility</p:attrName>
                                        </p:attrNameLst>
                                      </p:cBhvr>
                                      <p:to>
                                        <p:strVal val="visible"/>
                                      </p:to>
                                    </p:set>
                                    <p:animEffect transition="in" filter="fade">
                                      <p:cBhvr>
                                        <p:cTn id="33" dur="1000"/>
                                        <p:tgtEl>
                                          <p:spTgt spid="498">
                                            <p:txEl>
                                              <p:pRg st="1" end="1"/>
                                            </p:txEl>
                                          </p:spTgt>
                                        </p:tgtEl>
                                      </p:cBhvr>
                                    </p:animEffect>
                                  </p:childTnLst>
                                </p:cTn>
                              </p:par>
                            </p:childTnLst>
                          </p:cTn>
                        </p:par>
                        <p:par>
                          <p:cTn id="34" fill="hold">
                            <p:stCondLst>
                              <p:cond delay="2500"/>
                            </p:stCondLst>
                            <p:childTnLst>
                              <p:par>
                                <p:cTn id="35" presetID="10" presetClass="entr" presetSubtype="0" fill="hold" nodeType="afterEffect">
                                  <p:stCondLst>
                                    <p:cond delay="0"/>
                                  </p:stCondLst>
                                  <p:childTnLst>
                                    <p:set>
                                      <p:cBhvr>
                                        <p:cTn id="36" dur="1" fill="hold">
                                          <p:stCondLst>
                                            <p:cond delay="0"/>
                                          </p:stCondLst>
                                        </p:cTn>
                                        <p:tgtEl>
                                          <p:spTgt spid="498">
                                            <p:txEl>
                                              <p:pRg st="2" end="2"/>
                                            </p:txEl>
                                          </p:spTgt>
                                        </p:tgtEl>
                                        <p:attrNameLst>
                                          <p:attrName>style.visibility</p:attrName>
                                        </p:attrNameLst>
                                      </p:cBhvr>
                                      <p:to>
                                        <p:strVal val="visible"/>
                                      </p:to>
                                    </p:set>
                                    <p:animEffect transition="in" filter="fade">
                                      <p:cBhvr>
                                        <p:cTn id="37" dur="1000"/>
                                        <p:tgtEl>
                                          <p:spTgt spid="498">
                                            <p:txEl>
                                              <p:pRg st="2" end="2"/>
                                            </p:txEl>
                                          </p:spTgt>
                                        </p:tgtEl>
                                      </p:cBhvr>
                                    </p:animEffect>
                                  </p:childTnLst>
                                </p:cTn>
                              </p:par>
                            </p:childTnLst>
                          </p:cTn>
                        </p:par>
                        <p:par>
                          <p:cTn id="38" fill="hold">
                            <p:stCondLst>
                              <p:cond delay="3500"/>
                            </p:stCondLst>
                            <p:childTnLst>
                              <p:par>
                                <p:cTn id="39" presetID="10" presetClass="entr" presetSubtype="0" fill="hold" nodeType="afterEffect">
                                  <p:stCondLst>
                                    <p:cond delay="0"/>
                                  </p:stCondLst>
                                  <p:childTnLst>
                                    <p:set>
                                      <p:cBhvr>
                                        <p:cTn id="40" dur="1" fill="hold">
                                          <p:stCondLst>
                                            <p:cond delay="0"/>
                                          </p:stCondLst>
                                        </p:cTn>
                                        <p:tgtEl>
                                          <p:spTgt spid="498">
                                            <p:txEl>
                                              <p:pRg st="3" end="3"/>
                                            </p:txEl>
                                          </p:spTgt>
                                        </p:tgtEl>
                                        <p:attrNameLst>
                                          <p:attrName>style.visibility</p:attrName>
                                        </p:attrNameLst>
                                      </p:cBhvr>
                                      <p:to>
                                        <p:strVal val="visible"/>
                                      </p:to>
                                    </p:set>
                                    <p:animEffect transition="in" filter="fade">
                                      <p:cBhvr>
                                        <p:cTn id="41" dur="1000"/>
                                        <p:tgtEl>
                                          <p:spTgt spid="498">
                                            <p:txEl>
                                              <p:pRg st="3" end="3"/>
                                            </p:txEl>
                                          </p:spTgt>
                                        </p:tgtEl>
                                      </p:cBhvr>
                                    </p:animEffect>
                                  </p:childTnLst>
                                </p:cTn>
                              </p:par>
                            </p:childTnLst>
                          </p:cTn>
                        </p:par>
                        <p:par>
                          <p:cTn id="42" fill="hold">
                            <p:stCondLst>
                              <p:cond delay="4500"/>
                            </p:stCondLst>
                            <p:childTnLst>
                              <p:par>
                                <p:cTn id="43" presetID="10" presetClass="entr" presetSubtype="0" fill="hold" nodeType="afterEffect">
                                  <p:stCondLst>
                                    <p:cond delay="0"/>
                                  </p:stCondLst>
                                  <p:childTnLst>
                                    <p:set>
                                      <p:cBhvr>
                                        <p:cTn id="44" dur="1" fill="hold">
                                          <p:stCondLst>
                                            <p:cond delay="0"/>
                                          </p:stCondLst>
                                        </p:cTn>
                                        <p:tgtEl>
                                          <p:spTgt spid="498">
                                            <p:txEl>
                                              <p:pRg st="4" end="4"/>
                                            </p:txEl>
                                          </p:spTgt>
                                        </p:tgtEl>
                                        <p:attrNameLst>
                                          <p:attrName>style.visibility</p:attrName>
                                        </p:attrNameLst>
                                      </p:cBhvr>
                                      <p:to>
                                        <p:strVal val="visible"/>
                                      </p:to>
                                    </p:set>
                                    <p:animEffect transition="in" filter="fade">
                                      <p:cBhvr>
                                        <p:cTn id="45" dur="1000"/>
                                        <p:tgtEl>
                                          <p:spTgt spid="498">
                                            <p:txEl>
                                              <p:pRg st="4" end="4"/>
                                            </p:txEl>
                                          </p:spTgt>
                                        </p:tgtEl>
                                      </p:cBhvr>
                                    </p:animEffect>
                                  </p:childTnLst>
                                </p:cTn>
                              </p:par>
                            </p:childTnLst>
                          </p:cTn>
                        </p:par>
                        <p:par>
                          <p:cTn id="46" fill="hold">
                            <p:stCondLst>
                              <p:cond delay="5500"/>
                            </p:stCondLst>
                            <p:childTnLst>
                              <p:par>
                                <p:cTn id="47" presetID="10" presetClass="entr" presetSubtype="0" fill="hold" nodeType="afterEffect">
                                  <p:stCondLst>
                                    <p:cond delay="0"/>
                                  </p:stCondLst>
                                  <p:childTnLst>
                                    <p:set>
                                      <p:cBhvr>
                                        <p:cTn id="48" dur="1" fill="hold">
                                          <p:stCondLst>
                                            <p:cond delay="0"/>
                                          </p:stCondLst>
                                        </p:cTn>
                                        <p:tgtEl>
                                          <p:spTgt spid="498">
                                            <p:txEl>
                                              <p:pRg st="5" end="5"/>
                                            </p:txEl>
                                          </p:spTgt>
                                        </p:tgtEl>
                                        <p:attrNameLst>
                                          <p:attrName>style.visibility</p:attrName>
                                        </p:attrNameLst>
                                      </p:cBhvr>
                                      <p:to>
                                        <p:strVal val="visible"/>
                                      </p:to>
                                    </p:set>
                                    <p:animEffect transition="in" filter="fade">
                                      <p:cBhvr>
                                        <p:cTn id="49" dur="1000"/>
                                        <p:tgtEl>
                                          <p:spTgt spid="498">
                                            <p:txEl>
                                              <p:pRg st="5" end="5"/>
                                            </p:txEl>
                                          </p:spTgt>
                                        </p:tgtEl>
                                      </p:cBhvr>
                                    </p:animEffect>
                                  </p:childTnLst>
                                </p:cTn>
                              </p:par>
                            </p:childTnLst>
                          </p:cTn>
                        </p:par>
                        <p:par>
                          <p:cTn id="50" fill="hold">
                            <p:stCondLst>
                              <p:cond delay="6500"/>
                            </p:stCondLst>
                            <p:childTnLst>
                              <p:par>
                                <p:cTn id="51" presetID="10" presetClass="entr" presetSubtype="0" fill="hold" nodeType="afterEffect">
                                  <p:stCondLst>
                                    <p:cond delay="0"/>
                                  </p:stCondLst>
                                  <p:childTnLst>
                                    <p:set>
                                      <p:cBhvr>
                                        <p:cTn id="52" dur="1" fill="hold">
                                          <p:stCondLst>
                                            <p:cond delay="0"/>
                                          </p:stCondLst>
                                        </p:cTn>
                                        <p:tgtEl>
                                          <p:spTgt spid="498">
                                            <p:txEl>
                                              <p:pRg st="6" end="6"/>
                                            </p:txEl>
                                          </p:spTgt>
                                        </p:tgtEl>
                                        <p:attrNameLst>
                                          <p:attrName>style.visibility</p:attrName>
                                        </p:attrNameLst>
                                      </p:cBhvr>
                                      <p:to>
                                        <p:strVal val="visible"/>
                                      </p:to>
                                    </p:set>
                                    <p:animEffect transition="in" filter="fade">
                                      <p:cBhvr>
                                        <p:cTn id="53" dur="1000"/>
                                        <p:tgtEl>
                                          <p:spTgt spid="49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p83"/>
          <p:cNvSpPr txBox="1">
            <a:spLocks noGrp="1"/>
          </p:cNvSpPr>
          <p:nvPr>
            <p:ph type="title"/>
          </p:nvPr>
        </p:nvSpPr>
        <p:spPr>
          <a:xfrm>
            <a:off x="1828800" y="304800"/>
            <a:ext cx="68580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200" b="0" i="0" u="none" strike="noStrike" cap="none">
                <a:solidFill>
                  <a:srgbClr val="FF0000"/>
                </a:solidFill>
                <a:latin typeface="Arial"/>
                <a:ea typeface="Arial"/>
                <a:cs typeface="Arial"/>
                <a:sym typeface="Arial"/>
              </a:rPr>
              <a:t>Hypervigilance, Interpersonal Distrust and Suspicion</a:t>
            </a:r>
            <a:endParaRPr/>
          </a:p>
        </p:txBody>
      </p:sp>
      <p:sp>
        <p:nvSpPr>
          <p:cNvPr id="504" name="Google Shape;504;p83"/>
          <p:cNvSpPr txBox="1">
            <a:spLocks noGrp="1"/>
          </p:cNvSpPr>
          <p:nvPr>
            <p:ph idx="1"/>
          </p:nvPr>
        </p:nvSpPr>
        <p:spPr>
          <a:xfrm>
            <a:off x="395536" y="1484784"/>
            <a:ext cx="7086600" cy="4602163"/>
          </a:xfrm>
          <a:prstGeom prst="rect">
            <a:avLst/>
          </a:prstGeom>
          <a:noFill/>
          <a:ln>
            <a:noFill/>
          </a:ln>
        </p:spPr>
        <p:txBody>
          <a:bodyPr spcFirstLastPara="1" wrap="square" lIns="91425" tIns="45700" rIns="91425" bIns="45700" anchor="t" anchorCtr="0">
            <a:noAutofit/>
          </a:bodyPr>
          <a:lstStyle/>
          <a:p>
            <a:pPr marL="342900" marR="0" lvl="0" indent="-342900" algn="ctr" rtl="0">
              <a:lnSpc>
                <a:spcPct val="80000"/>
              </a:lnSpc>
              <a:spcBef>
                <a:spcPts val="0"/>
              </a:spcBef>
              <a:spcAft>
                <a:spcPts val="0"/>
              </a:spcAft>
              <a:buClr>
                <a:schemeClr val="dk1"/>
              </a:buClr>
              <a:buSzPts val="2400"/>
              <a:buFont typeface="Arial"/>
              <a:buNone/>
            </a:pPr>
            <a:r>
              <a:rPr lang="en-US" sz="2400" b="0" i="0" u="none" strike="noStrike" cap="none" dirty="0">
                <a:solidFill>
                  <a:schemeClr val="dk1"/>
                </a:solidFill>
                <a:latin typeface="Arial"/>
                <a:ea typeface="Arial"/>
                <a:cs typeface="Arial"/>
                <a:sym typeface="Arial"/>
              </a:rPr>
              <a:t>Based on the very nature of “prison”, offenders learn quickly to become </a:t>
            </a:r>
            <a:r>
              <a:rPr lang="en-US" sz="2400" b="0" i="0" u="none" strike="noStrike" cap="none" dirty="0" err="1">
                <a:solidFill>
                  <a:schemeClr val="dk1"/>
                </a:solidFill>
                <a:latin typeface="Arial"/>
                <a:ea typeface="Arial"/>
                <a:cs typeface="Arial"/>
                <a:sym typeface="Arial"/>
              </a:rPr>
              <a:t>hypervigilant</a:t>
            </a:r>
            <a:r>
              <a:rPr lang="en-US" sz="2400" b="0" i="0" u="none" strike="noStrike" cap="none" dirty="0">
                <a:solidFill>
                  <a:schemeClr val="dk1"/>
                </a:solidFill>
                <a:latin typeface="Arial"/>
                <a:ea typeface="Arial"/>
                <a:cs typeface="Arial"/>
                <a:sym typeface="Arial"/>
              </a:rPr>
              <a:t> for signs of threat or personal risk</a:t>
            </a:r>
            <a:endParaRPr dirty="0"/>
          </a:p>
          <a:p>
            <a:pPr marL="342900" marR="0" lvl="0" indent="-342900" algn="ctr" rtl="0">
              <a:lnSpc>
                <a:spcPct val="80000"/>
              </a:lnSpc>
              <a:spcBef>
                <a:spcPts val="480"/>
              </a:spcBef>
              <a:spcAft>
                <a:spcPts val="0"/>
              </a:spcAft>
              <a:buClr>
                <a:schemeClr val="dk1"/>
              </a:buClr>
              <a:buSzPts val="2400"/>
              <a:buFont typeface="Arial"/>
              <a:buNone/>
            </a:pPr>
            <a:endParaRPr sz="2400" b="0" i="0" u="none" strike="noStrike" cap="none" dirty="0">
              <a:solidFill>
                <a:schemeClr val="dk1"/>
              </a:solidFill>
              <a:latin typeface="Arial"/>
              <a:ea typeface="Arial"/>
              <a:cs typeface="Arial"/>
              <a:sym typeface="Arial"/>
            </a:endParaRPr>
          </a:p>
          <a:p>
            <a:pPr marL="342900" marR="0" lvl="0" indent="-342900" algn="ctr" rtl="0">
              <a:lnSpc>
                <a:spcPct val="80000"/>
              </a:lnSpc>
              <a:spcBef>
                <a:spcPts val="480"/>
              </a:spcBef>
              <a:spcAft>
                <a:spcPts val="0"/>
              </a:spcAft>
              <a:buClr>
                <a:schemeClr val="dk1"/>
              </a:buClr>
              <a:buSzPts val="2400"/>
              <a:buFont typeface="Arial"/>
              <a:buNone/>
            </a:pPr>
            <a:r>
              <a:rPr lang="en-US" sz="2400" b="0" i="0" u="none" strike="noStrike" cap="none" dirty="0">
                <a:solidFill>
                  <a:schemeClr val="dk1"/>
                </a:solidFill>
                <a:latin typeface="Arial"/>
                <a:ea typeface="Arial"/>
                <a:cs typeface="Arial"/>
                <a:sym typeface="Arial"/>
              </a:rPr>
              <a:t>Researchers believe that unless an offender can convincingly project an image that conveys the potential for violence, he is likely to be dominated and exploited throughout the duration of his sentence</a:t>
            </a:r>
            <a:endParaRPr dirty="0"/>
          </a:p>
          <a:p>
            <a:pPr marL="342900" marR="0" lvl="0" indent="-342900" algn="ctr" rtl="0">
              <a:lnSpc>
                <a:spcPct val="80000"/>
              </a:lnSpc>
              <a:spcBef>
                <a:spcPts val="480"/>
              </a:spcBef>
              <a:spcAft>
                <a:spcPts val="0"/>
              </a:spcAft>
              <a:buClr>
                <a:schemeClr val="dk1"/>
              </a:buClr>
              <a:buSzPts val="2400"/>
              <a:buFont typeface="Arial"/>
              <a:buNone/>
            </a:pPr>
            <a:endParaRPr sz="2400" b="0" i="0" u="none" strike="noStrike" cap="none" dirty="0">
              <a:solidFill>
                <a:schemeClr val="dk1"/>
              </a:solidFill>
              <a:latin typeface="Arial"/>
              <a:ea typeface="Arial"/>
              <a:cs typeface="Arial"/>
              <a:sym typeface="Arial"/>
            </a:endParaRPr>
          </a:p>
          <a:p>
            <a:pPr marL="342900" marR="0" lvl="0" indent="-342900" algn="ctr" rtl="0">
              <a:lnSpc>
                <a:spcPct val="80000"/>
              </a:lnSpc>
              <a:spcBef>
                <a:spcPts val="480"/>
              </a:spcBef>
              <a:spcAft>
                <a:spcPts val="0"/>
              </a:spcAft>
              <a:buClr>
                <a:schemeClr val="dk1"/>
              </a:buClr>
              <a:buSzPts val="2400"/>
              <a:buFont typeface="Arial"/>
              <a:buNone/>
            </a:pPr>
            <a:r>
              <a:rPr lang="en-US" sz="2400" b="0" i="0" u="none" strike="noStrike" cap="none" dirty="0">
                <a:solidFill>
                  <a:schemeClr val="dk1"/>
                </a:solidFill>
                <a:latin typeface="Arial"/>
                <a:ea typeface="Arial"/>
                <a:cs typeface="Arial"/>
                <a:sym typeface="Arial"/>
              </a:rPr>
              <a:t>This begins early on in the incarceration progression usually manifesting itself while in jail due to the transient nature of the population and no “set” classification process</a:t>
            </a:r>
            <a:endParaRPr dirty="0"/>
          </a:p>
          <a:p>
            <a:pPr marL="342900" marR="0" lvl="0" indent="-342900" algn="ctr" rtl="0">
              <a:lnSpc>
                <a:spcPct val="80000"/>
              </a:lnSpc>
              <a:spcBef>
                <a:spcPts val="480"/>
              </a:spcBef>
              <a:spcAft>
                <a:spcPts val="0"/>
              </a:spcAft>
              <a:buClr>
                <a:schemeClr val="dk1"/>
              </a:buClr>
              <a:buSzPts val="2400"/>
              <a:buFont typeface="Arial"/>
              <a:buNone/>
            </a:pPr>
            <a:endParaRPr sz="2400" b="0" i="0" u="none" strike="noStrike" cap="none" dirty="0">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04">
                                            <p:txEl>
                                              <p:pRg st="0" end="0"/>
                                            </p:txEl>
                                          </p:spTgt>
                                        </p:tgtEl>
                                        <p:attrNameLst>
                                          <p:attrName>style.visibility</p:attrName>
                                        </p:attrNameLst>
                                      </p:cBhvr>
                                      <p:to>
                                        <p:strVal val="visible"/>
                                      </p:to>
                                    </p:set>
                                    <p:animEffect transition="in" filter="fade">
                                      <p:cBhvr>
                                        <p:cTn id="7" dur="1000"/>
                                        <p:tgtEl>
                                          <p:spTgt spid="50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04">
                                            <p:txEl>
                                              <p:pRg st="1" end="1"/>
                                            </p:txEl>
                                          </p:spTgt>
                                        </p:tgtEl>
                                        <p:attrNameLst>
                                          <p:attrName>style.visibility</p:attrName>
                                        </p:attrNameLst>
                                      </p:cBhvr>
                                      <p:to>
                                        <p:strVal val="visible"/>
                                      </p:to>
                                    </p:set>
                                    <p:animEffect transition="in" filter="fade">
                                      <p:cBhvr>
                                        <p:cTn id="10" dur="1000"/>
                                        <p:tgtEl>
                                          <p:spTgt spid="50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04">
                                            <p:txEl>
                                              <p:pRg st="2" end="2"/>
                                            </p:txEl>
                                          </p:spTgt>
                                        </p:tgtEl>
                                        <p:attrNameLst>
                                          <p:attrName>style.visibility</p:attrName>
                                        </p:attrNameLst>
                                      </p:cBhvr>
                                      <p:to>
                                        <p:strVal val="visible"/>
                                      </p:to>
                                    </p:set>
                                    <p:animEffect transition="in" filter="fade">
                                      <p:cBhvr>
                                        <p:cTn id="13" dur="1000"/>
                                        <p:tgtEl>
                                          <p:spTgt spid="50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04">
                                            <p:txEl>
                                              <p:pRg st="3" end="3"/>
                                            </p:txEl>
                                          </p:spTgt>
                                        </p:tgtEl>
                                        <p:attrNameLst>
                                          <p:attrName>style.visibility</p:attrName>
                                        </p:attrNameLst>
                                      </p:cBhvr>
                                      <p:to>
                                        <p:strVal val="visible"/>
                                      </p:to>
                                    </p:set>
                                    <p:animEffect transition="in" filter="fade">
                                      <p:cBhvr>
                                        <p:cTn id="16" dur="1000"/>
                                        <p:tgtEl>
                                          <p:spTgt spid="504">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504">
                                            <p:txEl>
                                              <p:pRg st="4" end="4"/>
                                            </p:txEl>
                                          </p:spTgt>
                                        </p:tgtEl>
                                        <p:attrNameLst>
                                          <p:attrName>style.visibility</p:attrName>
                                        </p:attrNameLst>
                                      </p:cBhvr>
                                      <p:to>
                                        <p:strVal val="visible"/>
                                      </p:to>
                                    </p:set>
                                    <p:animEffect transition="in" filter="fade">
                                      <p:cBhvr>
                                        <p:cTn id="19" dur="1000"/>
                                        <p:tgtEl>
                                          <p:spTgt spid="504">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504">
                                            <p:txEl>
                                              <p:pRg st="5" end="5"/>
                                            </p:txEl>
                                          </p:spTgt>
                                        </p:tgtEl>
                                        <p:attrNameLst>
                                          <p:attrName>style.visibility</p:attrName>
                                        </p:attrNameLst>
                                      </p:cBhvr>
                                      <p:to>
                                        <p:strVal val="visible"/>
                                      </p:to>
                                    </p:set>
                                    <p:animEffect transition="in" filter="fade">
                                      <p:cBhvr>
                                        <p:cTn id="22" dur="1000"/>
                                        <p:tgtEl>
                                          <p:spTgt spid="50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p84"/>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a:solidFill>
                  <a:srgbClr val="FF0000"/>
                </a:solidFill>
                <a:latin typeface="Arial"/>
                <a:ea typeface="Arial"/>
                <a:cs typeface="Arial"/>
                <a:sym typeface="Arial"/>
              </a:rPr>
              <a:t>Unchecked</a:t>
            </a:r>
            <a:endParaRPr/>
          </a:p>
        </p:txBody>
      </p:sp>
      <p:sp>
        <p:nvSpPr>
          <p:cNvPr id="510" name="Google Shape;510;p84"/>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3200"/>
              <a:buFont typeface="Arial"/>
              <a:buChar char="•"/>
            </a:pPr>
            <a:r>
              <a:rPr lang="en-US" sz="3200" b="0" i="0" u="none" strike="noStrike" cap="none">
                <a:solidFill>
                  <a:schemeClr val="dk1"/>
                </a:solidFill>
                <a:latin typeface="Arial"/>
                <a:ea typeface="Arial"/>
                <a:cs typeface="Arial"/>
                <a:sym typeface="Arial"/>
              </a:rPr>
              <a:t>Results in an inability to form trusting healthy relationships</a:t>
            </a:r>
            <a:endParaRPr/>
          </a:p>
          <a:p>
            <a:pPr marL="342900" marR="0" lvl="0" indent="-139700" algn="l" rtl="0">
              <a:spcBef>
                <a:spcPts val="640"/>
              </a:spcBef>
              <a:spcAft>
                <a:spcPts val="0"/>
              </a:spcAft>
              <a:buClr>
                <a:schemeClr val="dk1"/>
              </a:buClr>
              <a:buSzPts val="3200"/>
              <a:buFont typeface="Arial"/>
              <a:buNone/>
            </a:pPr>
            <a:endParaRPr sz="3200" b="0" i="0" u="none" strike="noStrike" cap="none">
              <a:solidFill>
                <a:schemeClr val="dk1"/>
              </a:solidFill>
              <a:latin typeface="Arial"/>
              <a:ea typeface="Arial"/>
              <a:cs typeface="Arial"/>
              <a:sym typeface="Arial"/>
            </a:endParaRPr>
          </a:p>
          <a:p>
            <a:pPr marL="342900" marR="0" lvl="0" indent="-342900" algn="l" rtl="0">
              <a:spcBef>
                <a:spcPts val="640"/>
              </a:spcBef>
              <a:spcAft>
                <a:spcPts val="0"/>
              </a:spcAft>
              <a:buClr>
                <a:schemeClr val="dk1"/>
              </a:buClr>
              <a:buSzPts val="3200"/>
              <a:buFont typeface="Arial"/>
              <a:buChar char="•"/>
            </a:pPr>
            <a:r>
              <a:rPr lang="en-US" sz="3200" b="0" i="0" u="none" strike="noStrike" cap="none">
                <a:solidFill>
                  <a:schemeClr val="dk1"/>
                </a:solidFill>
                <a:latin typeface="Arial"/>
                <a:ea typeface="Arial"/>
                <a:cs typeface="Arial"/>
                <a:sym typeface="Arial"/>
              </a:rPr>
              <a:t>Inability to form relationships with own children</a:t>
            </a:r>
            <a:endParaRPr/>
          </a:p>
          <a:p>
            <a:pPr marL="342900" marR="0" lvl="0" indent="-139700" algn="l" rtl="0">
              <a:spcBef>
                <a:spcPts val="640"/>
              </a:spcBef>
              <a:spcAft>
                <a:spcPts val="0"/>
              </a:spcAft>
              <a:buClr>
                <a:schemeClr val="dk1"/>
              </a:buClr>
              <a:buSzPts val="3200"/>
              <a:buFont typeface="Arial"/>
              <a:buNone/>
            </a:pPr>
            <a:endParaRPr sz="3200" b="0" i="0" u="none" strike="noStrike" cap="none">
              <a:solidFill>
                <a:schemeClr val="dk1"/>
              </a:solidFill>
              <a:latin typeface="Arial"/>
              <a:ea typeface="Arial"/>
              <a:cs typeface="Arial"/>
              <a:sym typeface="Arial"/>
            </a:endParaRPr>
          </a:p>
          <a:p>
            <a:pPr marL="342900" marR="0" lvl="0" indent="-342900" algn="l" rtl="0">
              <a:spcBef>
                <a:spcPts val="640"/>
              </a:spcBef>
              <a:spcAft>
                <a:spcPts val="0"/>
              </a:spcAft>
              <a:buClr>
                <a:schemeClr val="dk1"/>
              </a:buClr>
              <a:buSzPts val="3200"/>
              <a:buFont typeface="Arial"/>
              <a:buChar char="•"/>
            </a:pPr>
            <a:r>
              <a:rPr lang="en-US" sz="3200" b="0" i="0" u="none" strike="noStrike" cap="none">
                <a:solidFill>
                  <a:schemeClr val="dk1"/>
                </a:solidFill>
                <a:latin typeface="Arial"/>
                <a:ea typeface="Arial"/>
                <a:cs typeface="Arial"/>
                <a:sym typeface="Arial"/>
              </a:rPr>
              <a:t>Inability to seek out assistance when needed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10">
                                            <p:txEl>
                                              <p:pRg st="0" end="0"/>
                                            </p:txEl>
                                          </p:spTgt>
                                        </p:tgtEl>
                                        <p:attrNameLst>
                                          <p:attrName>style.visibility</p:attrName>
                                        </p:attrNameLst>
                                      </p:cBhvr>
                                      <p:to>
                                        <p:strVal val="visible"/>
                                      </p:to>
                                    </p:set>
                                    <p:animEffect transition="in" filter="fade">
                                      <p:cBhvr>
                                        <p:cTn id="7" dur="1000"/>
                                        <p:tgtEl>
                                          <p:spTgt spid="510">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10">
                                            <p:txEl>
                                              <p:pRg st="1" end="1"/>
                                            </p:txEl>
                                          </p:spTgt>
                                        </p:tgtEl>
                                        <p:attrNameLst>
                                          <p:attrName>style.visibility</p:attrName>
                                        </p:attrNameLst>
                                      </p:cBhvr>
                                      <p:to>
                                        <p:strVal val="visible"/>
                                      </p:to>
                                    </p:set>
                                    <p:animEffect transition="in" filter="fade">
                                      <p:cBhvr>
                                        <p:cTn id="10" dur="1000"/>
                                        <p:tgtEl>
                                          <p:spTgt spid="510">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10">
                                            <p:txEl>
                                              <p:pRg st="2" end="2"/>
                                            </p:txEl>
                                          </p:spTgt>
                                        </p:tgtEl>
                                        <p:attrNameLst>
                                          <p:attrName>style.visibility</p:attrName>
                                        </p:attrNameLst>
                                      </p:cBhvr>
                                      <p:to>
                                        <p:strVal val="visible"/>
                                      </p:to>
                                    </p:set>
                                    <p:animEffect transition="in" filter="fade">
                                      <p:cBhvr>
                                        <p:cTn id="13" dur="1000"/>
                                        <p:tgtEl>
                                          <p:spTgt spid="510">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10">
                                            <p:txEl>
                                              <p:pRg st="3" end="3"/>
                                            </p:txEl>
                                          </p:spTgt>
                                        </p:tgtEl>
                                        <p:attrNameLst>
                                          <p:attrName>style.visibility</p:attrName>
                                        </p:attrNameLst>
                                      </p:cBhvr>
                                      <p:to>
                                        <p:strVal val="visible"/>
                                      </p:to>
                                    </p:set>
                                    <p:animEffect transition="in" filter="fade">
                                      <p:cBhvr>
                                        <p:cTn id="16" dur="1000"/>
                                        <p:tgtEl>
                                          <p:spTgt spid="510">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510">
                                            <p:txEl>
                                              <p:pRg st="4" end="4"/>
                                            </p:txEl>
                                          </p:spTgt>
                                        </p:tgtEl>
                                        <p:attrNameLst>
                                          <p:attrName>style.visibility</p:attrName>
                                        </p:attrNameLst>
                                      </p:cBhvr>
                                      <p:to>
                                        <p:strVal val="visible"/>
                                      </p:to>
                                    </p:set>
                                    <p:animEffect transition="in" filter="fade">
                                      <p:cBhvr>
                                        <p:cTn id="19" dur="1000"/>
                                        <p:tgtEl>
                                          <p:spTgt spid="5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15" name="Google Shape;515;p85"/>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000" b="0" i="0" u="none" strike="noStrike" cap="none">
                <a:solidFill>
                  <a:srgbClr val="FF0000"/>
                </a:solidFill>
                <a:latin typeface="Arial"/>
                <a:ea typeface="Arial"/>
                <a:cs typeface="Arial"/>
                <a:sym typeface="Arial"/>
              </a:rPr>
              <a:t>Effect on Rehabilitative Efforts</a:t>
            </a:r>
            <a:endParaRPr/>
          </a:p>
        </p:txBody>
      </p:sp>
      <p:sp>
        <p:nvSpPr>
          <p:cNvPr id="516" name="Google Shape;516;p85"/>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342900" marR="0" lvl="0" indent="-342900" algn="l" rtl="0">
              <a:lnSpc>
                <a:spcPct val="90000"/>
              </a:lnSpc>
              <a:spcBef>
                <a:spcPts val="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In order for the desired therapeutic relationship to develop, this wall of distrust must be confronted and overcome</a:t>
            </a:r>
            <a:endParaRPr/>
          </a:p>
          <a:p>
            <a:pPr marL="342900" marR="0" lvl="0" indent="-165100" algn="l" rtl="0">
              <a:lnSpc>
                <a:spcPct val="90000"/>
              </a:lnSpc>
              <a:spcBef>
                <a:spcPts val="560"/>
              </a:spcBef>
              <a:spcAft>
                <a:spcPts val="0"/>
              </a:spcAft>
              <a:buClr>
                <a:schemeClr val="dk1"/>
              </a:buClr>
              <a:buSzPts val="2800"/>
              <a:buFont typeface="Arial"/>
              <a:buNone/>
            </a:pPr>
            <a:endParaRPr sz="2800" b="0" i="0" u="none" strike="noStrike" cap="none">
              <a:solidFill>
                <a:schemeClr val="dk1"/>
              </a:solidFill>
              <a:latin typeface="Arial"/>
              <a:ea typeface="Arial"/>
              <a:cs typeface="Arial"/>
              <a:sym typeface="Arial"/>
            </a:endParaRPr>
          </a:p>
          <a:p>
            <a:pPr marL="342900" marR="0" lvl="0" indent="-342900" algn="l" rtl="0">
              <a:lnSpc>
                <a:spcPct val="90000"/>
              </a:lnSpc>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Doing this is an ongoing process. Staff must remember that they are always on “stage”</a:t>
            </a:r>
            <a:endParaRPr/>
          </a:p>
          <a:p>
            <a:pPr marL="342900" marR="0" lvl="0" indent="-165100" algn="l" rtl="0">
              <a:lnSpc>
                <a:spcPct val="90000"/>
              </a:lnSpc>
              <a:spcBef>
                <a:spcPts val="560"/>
              </a:spcBef>
              <a:spcAft>
                <a:spcPts val="0"/>
              </a:spcAft>
              <a:buClr>
                <a:schemeClr val="dk1"/>
              </a:buClr>
              <a:buSzPts val="2800"/>
              <a:buFont typeface="Arial"/>
              <a:buNone/>
            </a:pPr>
            <a:endParaRPr sz="2800" b="0" i="0" u="none" strike="noStrike" cap="none">
              <a:solidFill>
                <a:schemeClr val="dk1"/>
              </a:solidFill>
              <a:latin typeface="Arial"/>
              <a:ea typeface="Arial"/>
              <a:cs typeface="Arial"/>
              <a:sym typeface="Arial"/>
            </a:endParaRPr>
          </a:p>
          <a:p>
            <a:pPr marL="342900" marR="0" lvl="0" indent="-342900" algn="l" rtl="0">
              <a:lnSpc>
                <a:spcPct val="90000"/>
              </a:lnSpc>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Our words must match our actions</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16">
                                            <p:txEl>
                                              <p:pRg st="0" end="0"/>
                                            </p:txEl>
                                          </p:spTgt>
                                        </p:tgtEl>
                                        <p:attrNameLst>
                                          <p:attrName>style.visibility</p:attrName>
                                        </p:attrNameLst>
                                      </p:cBhvr>
                                      <p:to>
                                        <p:strVal val="visible"/>
                                      </p:to>
                                    </p:set>
                                    <p:animEffect transition="in" filter="fade">
                                      <p:cBhvr>
                                        <p:cTn id="7" dur="1000"/>
                                        <p:tgtEl>
                                          <p:spTgt spid="51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16">
                                            <p:txEl>
                                              <p:pRg st="1" end="1"/>
                                            </p:txEl>
                                          </p:spTgt>
                                        </p:tgtEl>
                                        <p:attrNameLst>
                                          <p:attrName>style.visibility</p:attrName>
                                        </p:attrNameLst>
                                      </p:cBhvr>
                                      <p:to>
                                        <p:strVal val="visible"/>
                                      </p:to>
                                    </p:set>
                                    <p:animEffect transition="in" filter="fade">
                                      <p:cBhvr>
                                        <p:cTn id="10" dur="1000"/>
                                        <p:tgtEl>
                                          <p:spTgt spid="516">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16">
                                            <p:txEl>
                                              <p:pRg st="2" end="2"/>
                                            </p:txEl>
                                          </p:spTgt>
                                        </p:tgtEl>
                                        <p:attrNameLst>
                                          <p:attrName>style.visibility</p:attrName>
                                        </p:attrNameLst>
                                      </p:cBhvr>
                                      <p:to>
                                        <p:strVal val="visible"/>
                                      </p:to>
                                    </p:set>
                                    <p:animEffect transition="in" filter="fade">
                                      <p:cBhvr>
                                        <p:cTn id="13" dur="1000"/>
                                        <p:tgtEl>
                                          <p:spTgt spid="516">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16">
                                            <p:txEl>
                                              <p:pRg st="3" end="3"/>
                                            </p:txEl>
                                          </p:spTgt>
                                        </p:tgtEl>
                                        <p:attrNameLst>
                                          <p:attrName>style.visibility</p:attrName>
                                        </p:attrNameLst>
                                      </p:cBhvr>
                                      <p:to>
                                        <p:strVal val="visible"/>
                                      </p:to>
                                    </p:set>
                                    <p:animEffect transition="in" filter="fade">
                                      <p:cBhvr>
                                        <p:cTn id="16" dur="1000"/>
                                        <p:tgtEl>
                                          <p:spTgt spid="516">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516">
                                            <p:txEl>
                                              <p:pRg st="4" end="4"/>
                                            </p:txEl>
                                          </p:spTgt>
                                        </p:tgtEl>
                                        <p:attrNameLst>
                                          <p:attrName>style.visibility</p:attrName>
                                        </p:attrNameLst>
                                      </p:cBhvr>
                                      <p:to>
                                        <p:strVal val="visible"/>
                                      </p:to>
                                    </p:set>
                                    <p:animEffect transition="in" filter="fade">
                                      <p:cBhvr>
                                        <p:cTn id="19" dur="1000"/>
                                        <p:tgtEl>
                                          <p:spTgt spid="51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Google Shape;521;p86"/>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600" b="0" i="0" u="none" strike="noStrike" cap="none" dirty="0">
                <a:solidFill>
                  <a:schemeClr val="accent2"/>
                </a:solidFill>
                <a:latin typeface="Arial"/>
                <a:ea typeface="Arial"/>
                <a:cs typeface="Arial"/>
                <a:sym typeface="Arial"/>
              </a:rPr>
              <a:t>Dependence on Institutional Structure and Contingencies</a:t>
            </a:r>
            <a:endParaRPr sz="1600" b="0" i="0" u="none" strike="noStrike" cap="none" dirty="0">
              <a:solidFill>
                <a:schemeClr val="dk1"/>
              </a:solidFill>
              <a:latin typeface="Arial"/>
              <a:ea typeface="Arial"/>
              <a:cs typeface="Arial"/>
              <a:sym typeface="Arial"/>
            </a:endParaRPr>
          </a:p>
        </p:txBody>
      </p:sp>
      <p:sp>
        <p:nvSpPr>
          <p:cNvPr id="522" name="Google Shape;522;p86"/>
          <p:cNvSpPr txBox="1">
            <a:spLocks noGrp="1"/>
          </p:cNvSpPr>
          <p:nvPr>
            <p:ph idx="1"/>
          </p:nvPr>
        </p:nvSpPr>
        <p:spPr>
          <a:xfrm>
            <a:off x="609599" y="1930400"/>
            <a:ext cx="6858000" cy="4525963"/>
          </a:xfrm>
          <a:prstGeom prst="rect">
            <a:avLst/>
          </a:prstGeom>
          <a:noFill/>
          <a:ln>
            <a:noFill/>
          </a:ln>
        </p:spPr>
        <p:txBody>
          <a:bodyPr spcFirstLastPara="1" wrap="square" lIns="91425" tIns="45700" rIns="91425" bIns="45700" anchor="t" anchorCtr="0">
            <a:noAutofit/>
          </a:bodyPr>
          <a:lstStyle/>
          <a:p>
            <a:pPr marL="342900" marR="0" lvl="0" indent="-342900" algn="l" rtl="0">
              <a:lnSpc>
                <a:spcPct val="80000"/>
              </a:lnSpc>
              <a:spcBef>
                <a:spcPts val="0"/>
              </a:spcBef>
              <a:spcAft>
                <a:spcPts val="0"/>
              </a:spcAft>
              <a:buClr>
                <a:schemeClr val="dk1"/>
              </a:buClr>
              <a:buSzPts val="2000"/>
              <a:buFont typeface="Arial"/>
              <a:buChar char="•"/>
            </a:pPr>
            <a:r>
              <a:rPr lang="en-US" sz="2000" b="0" i="0" u="none" strike="noStrike" cap="none" dirty="0">
                <a:solidFill>
                  <a:schemeClr val="dk1"/>
                </a:solidFill>
                <a:latin typeface="Arial"/>
                <a:ea typeface="Arial"/>
                <a:cs typeface="Arial"/>
                <a:sym typeface="Arial"/>
              </a:rPr>
              <a:t>Results in the offender relying heavily on the institutional staff when faced with opportunities to make decisions</a:t>
            </a:r>
            <a:endParaRPr dirty="0"/>
          </a:p>
          <a:p>
            <a:pPr marL="742950" marR="0" lvl="1" indent="-285750" algn="l" rtl="0">
              <a:lnSpc>
                <a:spcPct val="80000"/>
              </a:lnSpc>
              <a:spcBef>
                <a:spcPts val="360"/>
              </a:spcBef>
              <a:spcAft>
                <a:spcPts val="0"/>
              </a:spcAft>
              <a:buClr>
                <a:schemeClr val="dk1"/>
              </a:buClr>
              <a:buSzPts val="1800"/>
              <a:buFont typeface="Arial"/>
              <a:buChar char="–"/>
            </a:pPr>
            <a:r>
              <a:rPr lang="en-US" sz="1800" b="0" i="0" u="none" strike="noStrike" cap="none" dirty="0">
                <a:solidFill>
                  <a:schemeClr val="dk1"/>
                </a:solidFill>
                <a:latin typeface="Arial"/>
                <a:ea typeface="Arial"/>
                <a:cs typeface="Arial"/>
                <a:sym typeface="Arial"/>
              </a:rPr>
              <a:t>If not addressed prior to release, may be uncomfortable or unable to make decisions after </a:t>
            </a:r>
            <a:r>
              <a:rPr lang="en-US" sz="1800" b="0" i="0" u="none" strike="noStrike" cap="none" dirty="0" smtClean="0">
                <a:solidFill>
                  <a:schemeClr val="dk1"/>
                </a:solidFill>
                <a:latin typeface="Arial"/>
                <a:ea typeface="Arial"/>
                <a:cs typeface="Arial"/>
                <a:sym typeface="Arial"/>
              </a:rPr>
              <a:t>release</a:t>
            </a:r>
            <a:endParaRPr sz="1800" b="0" i="0" u="none" strike="noStrike" cap="none" dirty="0">
              <a:solidFill>
                <a:schemeClr val="dk1"/>
              </a:solidFill>
              <a:latin typeface="Arial"/>
              <a:ea typeface="Arial"/>
              <a:cs typeface="Arial"/>
              <a:sym typeface="Arial"/>
            </a:endParaRPr>
          </a:p>
          <a:p>
            <a:pPr marL="742950" marR="0" lvl="1" indent="-285750" algn="l" rtl="0">
              <a:lnSpc>
                <a:spcPct val="80000"/>
              </a:lnSpc>
              <a:spcBef>
                <a:spcPts val="360"/>
              </a:spcBef>
              <a:spcAft>
                <a:spcPts val="0"/>
              </a:spcAft>
              <a:buClr>
                <a:schemeClr val="dk1"/>
              </a:buClr>
              <a:buSzPts val="1800"/>
              <a:buFont typeface="Arial"/>
              <a:buNone/>
            </a:pPr>
            <a:endParaRPr sz="1800" b="0" i="0" u="none" strike="noStrike" cap="none" dirty="0">
              <a:solidFill>
                <a:schemeClr val="dk1"/>
              </a:solidFill>
              <a:latin typeface="Arial"/>
              <a:ea typeface="Arial"/>
              <a:cs typeface="Arial"/>
              <a:sym typeface="Arial"/>
            </a:endParaRPr>
          </a:p>
          <a:p>
            <a:pPr marL="342900" marR="0" lvl="0" indent="-342900" algn="l" rtl="0">
              <a:lnSpc>
                <a:spcPct val="80000"/>
              </a:lnSpc>
              <a:spcBef>
                <a:spcPts val="400"/>
              </a:spcBef>
              <a:spcAft>
                <a:spcPts val="0"/>
              </a:spcAft>
              <a:buClr>
                <a:schemeClr val="dk1"/>
              </a:buClr>
              <a:buSzPts val="2000"/>
              <a:buFont typeface="Arial"/>
              <a:buChar char="•"/>
            </a:pPr>
            <a:r>
              <a:rPr lang="en-US" sz="2000" b="0" i="0" u="none" strike="noStrike" cap="none" dirty="0">
                <a:solidFill>
                  <a:schemeClr val="dk1"/>
                </a:solidFill>
                <a:latin typeface="Arial"/>
                <a:ea typeface="Arial"/>
                <a:cs typeface="Arial"/>
                <a:sym typeface="Arial"/>
              </a:rPr>
              <a:t>May result in an individual being unable to rely on their own internal organization and self-imposed personal limits to guide their actions or to restrain their conduct</a:t>
            </a:r>
            <a:endParaRPr dirty="0"/>
          </a:p>
          <a:p>
            <a:pPr marL="742950" marR="0" lvl="1" indent="-285750" algn="l" rtl="0">
              <a:lnSpc>
                <a:spcPct val="80000"/>
              </a:lnSpc>
              <a:spcBef>
                <a:spcPts val="360"/>
              </a:spcBef>
              <a:spcAft>
                <a:spcPts val="0"/>
              </a:spcAft>
              <a:buClr>
                <a:schemeClr val="dk1"/>
              </a:buClr>
              <a:buSzPts val="1800"/>
              <a:buFont typeface="Arial"/>
              <a:buChar char="–"/>
            </a:pPr>
            <a:r>
              <a:rPr lang="en-US" sz="1800" b="0" i="0" u="none" strike="noStrike" cap="none" dirty="0">
                <a:solidFill>
                  <a:schemeClr val="dk1"/>
                </a:solidFill>
                <a:latin typeface="Arial"/>
                <a:ea typeface="Arial"/>
                <a:cs typeface="Arial"/>
                <a:sym typeface="Arial"/>
              </a:rPr>
              <a:t>This is of special concern with younger offenders. The structure, clear boundaries, set limits and swift corrective action to those who operate outside of the imposed limits, may cause the individual’s internal controls to atrophy or fail to fully develop</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22">
                                            <p:txEl>
                                              <p:pRg st="0" end="0"/>
                                            </p:txEl>
                                          </p:spTgt>
                                        </p:tgtEl>
                                        <p:attrNameLst>
                                          <p:attrName>style.visibility</p:attrName>
                                        </p:attrNameLst>
                                      </p:cBhvr>
                                      <p:to>
                                        <p:strVal val="visible"/>
                                      </p:to>
                                    </p:set>
                                    <p:animEffect transition="in" filter="fade">
                                      <p:cBhvr>
                                        <p:cTn id="7" dur="1000"/>
                                        <p:tgtEl>
                                          <p:spTgt spid="52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22">
                                            <p:txEl>
                                              <p:pRg st="1" end="1"/>
                                            </p:txEl>
                                          </p:spTgt>
                                        </p:tgtEl>
                                        <p:attrNameLst>
                                          <p:attrName>style.visibility</p:attrName>
                                        </p:attrNameLst>
                                      </p:cBhvr>
                                      <p:to>
                                        <p:strVal val="visible"/>
                                      </p:to>
                                    </p:set>
                                    <p:animEffect transition="in" filter="fade">
                                      <p:cBhvr>
                                        <p:cTn id="10" dur="1000"/>
                                        <p:tgtEl>
                                          <p:spTgt spid="52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22">
                                            <p:txEl>
                                              <p:pRg st="3" end="3"/>
                                            </p:txEl>
                                          </p:spTgt>
                                        </p:tgtEl>
                                        <p:attrNameLst>
                                          <p:attrName>style.visibility</p:attrName>
                                        </p:attrNameLst>
                                      </p:cBhvr>
                                      <p:to>
                                        <p:strVal val="visible"/>
                                      </p:to>
                                    </p:set>
                                    <p:animEffect transition="in" filter="fade">
                                      <p:cBhvr>
                                        <p:cTn id="13" dur="1000"/>
                                        <p:tgtEl>
                                          <p:spTgt spid="522">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22">
                                            <p:txEl>
                                              <p:pRg st="4" end="4"/>
                                            </p:txEl>
                                          </p:spTgt>
                                        </p:tgtEl>
                                        <p:attrNameLst>
                                          <p:attrName>style.visibility</p:attrName>
                                        </p:attrNameLst>
                                      </p:cBhvr>
                                      <p:to>
                                        <p:strVal val="visible"/>
                                      </p:to>
                                    </p:set>
                                    <p:animEffect transition="in" filter="fade">
                                      <p:cBhvr>
                                        <p:cTn id="16" dur="1000"/>
                                        <p:tgtEl>
                                          <p:spTgt spid="52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sp>
        <p:nvSpPr>
          <p:cNvPr id="527" name="Google Shape;527;p87"/>
          <p:cNvSpPr txBox="1">
            <a:spLocks noGrp="1"/>
          </p:cNvSpPr>
          <p:nvPr>
            <p:ph type="title"/>
          </p:nvPr>
        </p:nvSpPr>
        <p:spPr>
          <a:xfrm>
            <a:off x="609599" y="0"/>
            <a:ext cx="6347713" cy="13208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a:solidFill>
                  <a:schemeClr val="accent2"/>
                </a:solidFill>
                <a:latin typeface="Arial"/>
                <a:ea typeface="Arial"/>
                <a:cs typeface="Arial"/>
                <a:sym typeface="Arial"/>
              </a:rPr>
              <a:t>Unchecked</a:t>
            </a:r>
            <a:endParaRPr/>
          </a:p>
        </p:txBody>
      </p:sp>
      <p:sp>
        <p:nvSpPr>
          <p:cNvPr id="528" name="Google Shape;528;p87"/>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342900" marR="0" lvl="0" indent="-342900" algn="l" rtl="0">
              <a:lnSpc>
                <a:spcPct val="90000"/>
              </a:lnSpc>
              <a:spcBef>
                <a:spcPts val="0"/>
              </a:spcBef>
              <a:spcAft>
                <a:spcPts val="0"/>
              </a:spcAft>
              <a:buClr>
                <a:schemeClr val="dk1"/>
              </a:buClr>
              <a:buSzPts val="3200"/>
              <a:buFont typeface="Arial"/>
              <a:buChar char="•"/>
            </a:pPr>
            <a:r>
              <a:rPr lang="en-US" sz="2000" b="0" i="0" u="none" strike="noStrike" cap="none" dirty="0">
                <a:solidFill>
                  <a:schemeClr val="dk1"/>
                </a:solidFill>
                <a:latin typeface="Arial"/>
                <a:ea typeface="Arial"/>
                <a:cs typeface="Arial"/>
                <a:sym typeface="Arial"/>
              </a:rPr>
              <a:t>May result in the individual being unable to make healthy choices, resulting in a return to old, familiar, unhealthy behaviors (their “calm”)</a:t>
            </a:r>
            <a:endParaRPr sz="2000" dirty="0"/>
          </a:p>
          <a:p>
            <a:pPr marL="342900" marR="0" lvl="0" indent="-342900" algn="l" rtl="0">
              <a:lnSpc>
                <a:spcPct val="90000"/>
              </a:lnSpc>
              <a:spcBef>
                <a:spcPts val="640"/>
              </a:spcBef>
              <a:spcAft>
                <a:spcPts val="0"/>
              </a:spcAft>
              <a:buClr>
                <a:schemeClr val="dk1"/>
              </a:buClr>
              <a:buSzPts val="3200"/>
              <a:buFont typeface="Arial"/>
              <a:buChar char="•"/>
            </a:pPr>
            <a:r>
              <a:rPr lang="en-US" sz="2000" b="0" i="0" u="none" strike="noStrike" cap="none" dirty="0">
                <a:solidFill>
                  <a:schemeClr val="dk1"/>
                </a:solidFill>
                <a:latin typeface="Arial"/>
                <a:ea typeface="Arial"/>
                <a:cs typeface="Arial"/>
                <a:sym typeface="Arial"/>
              </a:rPr>
              <a:t>Inability to function as an “adult” upon release</a:t>
            </a:r>
            <a:endParaRPr sz="2000" dirty="0"/>
          </a:p>
          <a:p>
            <a:pPr marL="742950" marR="0" lvl="1" indent="-285750" algn="l" rtl="0">
              <a:lnSpc>
                <a:spcPct val="90000"/>
              </a:lnSpc>
              <a:spcBef>
                <a:spcPts val="560"/>
              </a:spcBef>
              <a:spcAft>
                <a:spcPts val="0"/>
              </a:spcAft>
              <a:buClr>
                <a:schemeClr val="dk1"/>
              </a:buClr>
              <a:buSzPts val="2800"/>
              <a:buFont typeface="Arial"/>
              <a:buChar char="–"/>
            </a:pPr>
            <a:r>
              <a:rPr lang="en-US" sz="2000" b="0" i="0" u="none" strike="noStrike" cap="none" dirty="0">
                <a:solidFill>
                  <a:schemeClr val="dk1"/>
                </a:solidFill>
                <a:latin typeface="Arial"/>
                <a:ea typeface="Arial"/>
                <a:cs typeface="Arial"/>
                <a:sym typeface="Arial"/>
              </a:rPr>
              <a:t>Set schedules for self and family</a:t>
            </a:r>
            <a:endParaRPr sz="2000" dirty="0"/>
          </a:p>
          <a:p>
            <a:pPr marL="742950" marR="0" lvl="1" indent="-285750" algn="l" rtl="0">
              <a:lnSpc>
                <a:spcPct val="90000"/>
              </a:lnSpc>
              <a:spcBef>
                <a:spcPts val="560"/>
              </a:spcBef>
              <a:spcAft>
                <a:spcPts val="0"/>
              </a:spcAft>
              <a:buClr>
                <a:schemeClr val="dk1"/>
              </a:buClr>
              <a:buSzPts val="2800"/>
              <a:buFont typeface="Arial"/>
              <a:buChar char="–"/>
            </a:pPr>
            <a:r>
              <a:rPr lang="en-US" sz="2000" b="0" i="0" u="none" strike="noStrike" cap="none" dirty="0">
                <a:solidFill>
                  <a:schemeClr val="dk1"/>
                </a:solidFill>
                <a:latin typeface="Arial"/>
                <a:ea typeface="Arial"/>
                <a:cs typeface="Arial"/>
                <a:sym typeface="Arial"/>
              </a:rPr>
              <a:t>Make decisions required for an “adult”</a:t>
            </a:r>
            <a:endParaRPr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28">
                                            <p:txEl>
                                              <p:pRg st="0" end="0"/>
                                            </p:txEl>
                                          </p:spTgt>
                                        </p:tgtEl>
                                        <p:attrNameLst>
                                          <p:attrName>style.visibility</p:attrName>
                                        </p:attrNameLst>
                                      </p:cBhvr>
                                      <p:to>
                                        <p:strVal val="visible"/>
                                      </p:to>
                                    </p:set>
                                    <p:animEffect transition="in" filter="fade">
                                      <p:cBhvr>
                                        <p:cTn id="7" dur="1000"/>
                                        <p:tgtEl>
                                          <p:spTgt spid="528">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28">
                                            <p:txEl>
                                              <p:pRg st="1" end="1"/>
                                            </p:txEl>
                                          </p:spTgt>
                                        </p:tgtEl>
                                        <p:attrNameLst>
                                          <p:attrName>style.visibility</p:attrName>
                                        </p:attrNameLst>
                                      </p:cBhvr>
                                      <p:to>
                                        <p:strVal val="visible"/>
                                      </p:to>
                                    </p:set>
                                    <p:animEffect transition="in" filter="fade">
                                      <p:cBhvr>
                                        <p:cTn id="10" dur="1000"/>
                                        <p:tgtEl>
                                          <p:spTgt spid="528">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28">
                                            <p:txEl>
                                              <p:pRg st="2" end="2"/>
                                            </p:txEl>
                                          </p:spTgt>
                                        </p:tgtEl>
                                        <p:attrNameLst>
                                          <p:attrName>style.visibility</p:attrName>
                                        </p:attrNameLst>
                                      </p:cBhvr>
                                      <p:to>
                                        <p:strVal val="visible"/>
                                      </p:to>
                                    </p:set>
                                    <p:animEffect transition="in" filter="fade">
                                      <p:cBhvr>
                                        <p:cTn id="13" dur="1000"/>
                                        <p:tgtEl>
                                          <p:spTgt spid="528">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28">
                                            <p:txEl>
                                              <p:pRg st="3" end="3"/>
                                            </p:txEl>
                                          </p:spTgt>
                                        </p:tgtEl>
                                        <p:attrNameLst>
                                          <p:attrName>style.visibility</p:attrName>
                                        </p:attrNameLst>
                                      </p:cBhvr>
                                      <p:to>
                                        <p:strVal val="visible"/>
                                      </p:to>
                                    </p:set>
                                    <p:animEffect transition="in" filter="fade">
                                      <p:cBhvr>
                                        <p:cTn id="16" dur="1000"/>
                                        <p:tgtEl>
                                          <p:spTgt spid="52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3" name="Google Shape;533;p88"/>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000" b="0" i="0" u="none" strike="noStrike" cap="none">
                <a:solidFill>
                  <a:schemeClr val="accent2"/>
                </a:solidFill>
                <a:latin typeface="Arial"/>
                <a:ea typeface="Arial"/>
                <a:cs typeface="Arial"/>
                <a:sym typeface="Arial"/>
              </a:rPr>
              <a:t>Effect on Rehabilitative Efforts</a:t>
            </a:r>
            <a:endParaRPr/>
          </a:p>
        </p:txBody>
      </p:sp>
      <p:sp>
        <p:nvSpPr>
          <p:cNvPr id="534" name="Google Shape;534;p88"/>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342900" marR="0" lvl="0" indent="-342900" algn="l" rtl="0">
              <a:lnSpc>
                <a:spcPct val="90000"/>
              </a:lnSpc>
              <a:spcBef>
                <a:spcPts val="0"/>
              </a:spcBef>
              <a:spcAft>
                <a:spcPts val="0"/>
              </a:spcAft>
              <a:buClr>
                <a:schemeClr val="dk1"/>
              </a:buClr>
              <a:buSzPts val="3200"/>
              <a:buFont typeface="Arial"/>
              <a:buChar char="•"/>
            </a:pPr>
            <a:r>
              <a:rPr lang="en-US" sz="3200" b="0" i="0" u="none" strike="noStrike" cap="none">
                <a:solidFill>
                  <a:schemeClr val="dk1"/>
                </a:solidFill>
                <a:latin typeface="Arial"/>
                <a:ea typeface="Arial"/>
                <a:cs typeface="Arial"/>
                <a:sym typeface="Arial"/>
              </a:rPr>
              <a:t>In a pre-release setting, must begin to place the offender in situations (real or role play) where he / she must be required to make the final decision</a:t>
            </a:r>
            <a:endParaRPr/>
          </a:p>
          <a:p>
            <a:pPr marL="742950" marR="0" lvl="1" indent="-285750" algn="l" rtl="0">
              <a:lnSpc>
                <a:spcPct val="90000"/>
              </a:lnSpc>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These final decisions should then be examined and processed in order to ensure the offender understands to review all possible outcome prior to making a decision</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34">
                                            <p:txEl>
                                              <p:pRg st="0" end="0"/>
                                            </p:txEl>
                                          </p:spTgt>
                                        </p:tgtEl>
                                        <p:attrNameLst>
                                          <p:attrName>style.visibility</p:attrName>
                                        </p:attrNameLst>
                                      </p:cBhvr>
                                      <p:to>
                                        <p:strVal val="visible"/>
                                      </p:to>
                                    </p:set>
                                    <p:animEffect transition="in" filter="fade">
                                      <p:cBhvr>
                                        <p:cTn id="7" dur="1000"/>
                                        <p:tgtEl>
                                          <p:spTgt spid="53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34">
                                            <p:txEl>
                                              <p:pRg st="1" end="1"/>
                                            </p:txEl>
                                          </p:spTgt>
                                        </p:tgtEl>
                                        <p:attrNameLst>
                                          <p:attrName>style.visibility</p:attrName>
                                        </p:attrNameLst>
                                      </p:cBhvr>
                                      <p:to>
                                        <p:strVal val="visible"/>
                                      </p:to>
                                    </p:set>
                                    <p:animEffect transition="in" filter="fade">
                                      <p:cBhvr>
                                        <p:cTn id="10" dur="1000"/>
                                        <p:tgtEl>
                                          <p:spTgt spid="53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sp>
        <p:nvSpPr>
          <p:cNvPr id="539" name="Google Shape;539;p89"/>
          <p:cNvSpPr txBox="1">
            <a:spLocks noGrp="1"/>
          </p:cNvSpPr>
          <p:nvPr>
            <p:ph type="title"/>
          </p:nvPr>
        </p:nvSpPr>
        <p:spPr>
          <a:xfrm>
            <a:off x="1752600" y="838200"/>
            <a:ext cx="70866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400" b="0" i="0" u="none" strike="noStrike" cap="none">
                <a:solidFill>
                  <a:schemeClr val="hlink"/>
                </a:solidFill>
                <a:latin typeface="Arial"/>
                <a:ea typeface="Arial"/>
                <a:cs typeface="Arial"/>
                <a:sym typeface="Arial"/>
              </a:rPr>
              <a:t>Emotional Over-control, Alienation, Psychological Distancing</a:t>
            </a:r>
            <a:br>
              <a:rPr lang="en-US" sz="3400" b="0" i="0" u="none" strike="noStrike" cap="none">
                <a:solidFill>
                  <a:schemeClr val="hlink"/>
                </a:solidFill>
                <a:latin typeface="Arial"/>
                <a:ea typeface="Arial"/>
                <a:cs typeface="Arial"/>
                <a:sym typeface="Arial"/>
              </a:rPr>
            </a:br>
            <a:endParaRPr sz="3400" b="0" i="0" u="none" strike="noStrike" cap="none">
              <a:solidFill>
                <a:schemeClr val="hlink"/>
              </a:solidFill>
              <a:latin typeface="Arial"/>
              <a:ea typeface="Arial"/>
              <a:cs typeface="Arial"/>
              <a:sym typeface="Arial"/>
            </a:endParaRPr>
          </a:p>
        </p:txBody>
      </p:sp>
      <p:sp>
        <p:nvSpPr>
          <p:cNvPr id="540" name="Google Shape;540;p89"/>
          <p:cNvSpPr txBox="1">
            <a:spLocks noGrp="1"/>
          </p:cNvSpPr>
          <p:nvPr>
            <p:ph idx="1"/>
          </p:nvPr>
        </p:nvSpPr>
        <p:spPr>
          <a:xfrm>
            <a:off x="467544" y="1844824"/>
            <a:ext cx="7162800" cy="4221163"/>
          </a:xfrm>
          <a:prstGeom prst="rect">
            <a:avLst/>
          </a:prstGeom>
          <a:noFill/>
          <a:ln>
            <a:noFill/>
          </a:ln>
        </p:spPr>
        <p:txBody>
          <a:bodyPr spcFirstLastPara="1" wrap="square" lIns="91425" tIns="45700" rIns="91425" bIns="45700" anchor="t" anchorCtr="0">
            <a:noAutofit/>
          </a:bodyPr>
          <a:lstStyle/>
          <a:p>
            <a:pPr marL="342900" marR="0" lvl="0" indent="-342900" algn="ctr" rtl="0">
              <a:lnSpc>
                <a:spcPct val="90000"/>
              </a:lnSpc>
              <a:spcBef>
                <a:spcPts val="0"/>
              </a:spcBef>
              <a:spcAft>
                <a:spcPts val="0"/>
              </a:spcAft>
              <a:buClr>
                <a:schemeClr val="dk1"/>
              </a:buClr>
              <a:buSzPts val="2400"/>
              <a:buFont typeface="Arial"/>
              <a:buNone/>
            </a:pPr>
            <a:r>
              <a:rPr lang="en-US" sz="2400" b="0" i="0" u="none" strike="noStrike" cap="none">
                <a:solidFill>
                  <a:schemeClr val="dk1"/>
                </a:solidFill>
                <a:latin typeface="Arial"/>
                <a:ea typeface="Arial"/>
                <a:cs typeface="Arial"/>
                <a:sym typeface="Arial"/>
              </a:rPr>
              <a:t>Admissions of vulnerability to others inside this environment may open the person up to exploitation</a:t>
            </a:r>
            <a:endParaRPr/>
          </a:p>
          <a:p>
            <a:pPr marL="342900" marR="0" lvl="0" indent="-342900" algn="ctr" rtl="0">
              <a:lnSpc>
                <a:spcPct val="90000"/>
              </a:lnSpc>
              <a:spcBef>
                <a:spcPts val="48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a:p>
            <a:pPr marL="342900" marR="0" lvl="0" indent="-342900" algn="ctr" rtl="0">
              <a:lnSpc>
                <a:spcPct val="90000"/>
              </a:lnSpc>
              <a:spcBef>
                <a:spcPts val="480"/>
              </a:spcBef>
              <a:spcAft>
                <a:spcPts val="0"/>
              </a:spcAft>
              <a:buClr>
                <a:schemeClr val="dk1"/>
              </a:buClr>
              <a:buSzPts val="2400"/>
              <a:buFont typeface="Arial"/>
              <a:buNone/>
            </a:pPr>
            <a:r>
              <a:rPr lang="en-US" sz="2400" b="0" i="0" u="none" strike="noStrike" cap="none">
                <a:solidFill>
                  <a:schemeClr val="dk1"/>
                </a:solidFill>
                <a:latin typeface="Arial"/>
                <a:ea typeface="Arial"/>
                <a:cs typeface="Arial"/>
                <a:sym typeface="Arial"/>
              </a:rPr>
              <a:t>Offenders struggle to control and suppress their own internal emotional reactions to events around them</a:t>
            </a:r>
            <a:endParaRPr/>
          </a:p>
          <a:p>
            <a:pPr marL="342900" marR="0" lvl="0" indent="-342900" algn="ctr" rtl="0">
              <a:lnSpc>
                <a:spcPct val="90000"/>
              </a:lnSpc>
              <a:spcBef>
                <a:spcPts val="48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a:p>
            <a:pPr marL="342900" marR="0" lvl="0" indent="-342900" algn="ctr" rtl="0">
              <a:lnSpc>
                <a:spcPct val="90000"/>
              </a:lnSpc>
              <a:spcBef>
                <a:spcPts val="480"/>
              </a:spcBef>
              <a:spcAft>
                <a:spcPts val="0"/>
              </a:spcAft>
              <a:buClr>
                <a:schemeClr val="dk1"/>
              </a:buClr>
              <a:buSzPts val="2400"/>
              <a:buFont typeface="Arial"/>
              <a:buNone/>
            </a:pPr>
            <a:r>
              <a:rPr lang="en-US" sz="2400" b="0" i="0" u="none" strike="noStrike" cap="none">
                <a:solidFill>
                  <a:schemeClr val="dk1"/>
                </a:solidFill>
                <a:latin typeface="Arial"/>
                <a:ea typeface="Arial"/>
                <a:cs typeface="Arial"/>
                <a:sym typeface="Arial"/>
              </a:rPr>
              <a:t>Some offenders are forced to become skilled “self-monitors” who calculate the anticipated effects that every aspect their behavior might have.</a:t>
            </a:r>
            <a:endParaRPr/>
          </a:p>
          <a:p>
            <a:pPr marL="342900" marR="0" lvl="0" indent="-342900" algn="ctr" rtl="0">
              <a:lnSpc>
                <a:spcPct val="90000"/>
              </a:lnSpc>
              <a:spcBef>
                <a:spcPts val="48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a:p>
            <a:pPr marL="342900" marR="0" lvl="0" indent="-342900" algn="ctr" rtl="0">
              <a:lnSpc>
                <a:spcPct val="90000"/>
              </a:lnSpc>
              <a:spcBef>
                <a:spcPts val="48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40">
                                            <p:txEl>
                                              <p:pRg st="0" end="0"/>
                                            </p:txEl>
                                          </p:spTgt>
                                        </p:tgtEl>
                                        <p:attrNameLst>
                                          <p:attrName>style.visibility</p:attrName>
                                        </p:attrNameLst>
                                      </p:cBhvr>
                                      <p:to>
                                        <p:strVal val="visible"/>
                                      </p:to>
                                    </p:set>
                                    <p:animEffect transition="in" filter="fade">
                                      <p:cBhvr>
                                        <p:cTn id="7" dur="1000"/>
                                        <p:tgtEl>
                                          <p:spTgt spid="540">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40">
                                            <p:txEl>
                                              <p:pRg st="1" end="1"/>
                                            </p:txEl>
                                          </p:spTgt>
                                        </p:tgtEl>
                                        <p:attrNameLst>
                                          <p:attrName>style.visibility</p:attrName>
                                        </p:attrNameLst>
                                      </p:cBhvr>
                                      <p:to>
                                        <p:strVal val="visible"/>
                                      </p:to>
                                    </p:set>
                                    <p:animEffect transition="in" filter="fade">
                                      <p:cBhvr>
                                        <p:cTn id="10" dur="1000"/>
                                        <p:tgtEl>
                                          <p:spTgt spid="540">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40">
                                            <p:txEl>
                                              <p:pRg st="2" end="2"/>
                                            </p:txEl>
                                          </p:spTgt>
                                        </p:tgtEl>
                                        <p:attrNameLst>
                                          <p:attrName>style.visibility</p:attrName>
                                        </p:attrNameLst>
                                      </p:cBhvr>
                                      <p:to>
                                        <p:strVal val="visible"/>
                                      </p:to>
                                    </p:set>
                                    <p:animEffect transition="in" filter="fade">
                                      <p:cBhvr>
                                        <p:cTn id="13" dur="1000"/>
                                        <p:tgtEl>
                                          <p:spTgt spid="540">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40">
                                            <p:txEl>
                                              <p:pRg st="3" end="3"/>
                                            </p:txEl>
                                          </p:spTgt>
                                        </p:tgtEl>
                                        <p:attrNameLst>
                                          <p:attrName>style.visibility</p:attrName>
                                        </p:attrNameLst>
                                      </p:cBhvr>
                                      <p:to>
                                        <p:strVal val="visible"/>
                                      </p:to>
                                    </p:set>
                                    <p:animEffect transition="in" filter="fade">
                                      <p:cBhvr>
                                        <p:cTn id="16" dur="1000"/>
                                        <p:tgtEl>
                                          <p:spTgt spid="540">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540">
                                            <p:txEl>
                                              <p:pRg st="4" end="4"/>
                                            </p:txEl>
                                          </p:spTgt>
                                        </p:tgtEl>
                                        <p:attrNameLst>
                                          <p:attrName>style.visibility</p:attrName>
                                        </p:attrNameLst>
                                      </p:cBhvr>
                                      <p:to>
                                        <p:strVal val="visible"/>
                                      </p:to>
                                    </p:set>
                                    <p:animEffect transition="in" filter="fade">
                                      <p:cBhvr>
                                        <p:cTn id="19" dur="1000"/>
                                        <p:tgtEl>
                                          <p:spTgt spid="540">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540">
                                            <p:txEl>
                                              <p:pRg st="5" end="5"/>
                                            </p:txEl>
                                          </p:spTgt>
                                        </p:tgtEl>
                                        <p:attrNameLst>
                                          <p:attrName>style.visibility</p:attrName>
                                        </p:attrNameLst>
                                      </p:cBhvr>
                                      <p:to>
                                        <p:strVal val="visible"/>
                                      </p:to>
                                    </p:set>
                                    <p:animEffect transition="in" filter="fade">
                                      <p:cBhvr>
                                        <p:cTn id="22" dur="1000"/>
                                        <p:tgtEl>
                                          <p:spTgt spid="540">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540">
                                            <p:txEl>
                                              <p:pRg st="6" end="6"/>
                                            </p:txEl>
                                          </p:spTgt>
                                        </p:tgtEl>
                                        <p:attrNameLst>
                                          <p:attrName>style.visibility</p:attrName>
                                        </p:attrNameLst>
                                      </p:cBhvr>
                                      <p:to>
                                        <p:strVal val="visible"/>
                                      </p:to>
                                    </p:set>
                                    <p:animEffect transition="in" filter="fade">
                                      <p:cBhvr>
                                        <p:cTn id="25" dur="1000"/>
                                        <p:tgtEl>
                                          <p:spTgt spid="54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sp>
        <p:nvSpPr>
          <p:cNvPr id="545" name="Google Shape;545;p90"/>
          <p:cNvSpPr txBox="1">
            <a:spLocks noGrp="1"/>
          </p:cNvSpPr>
          <p:nvPr>
            <p:ph type="title"/>
          </p:nvPr>
        </p:nvSpPr>
        <p:spPr>
          <a:xfrm>
            <a:off x="1752600" y="838200"/>
            <a:ext cx="68580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400" b="0" i="0" u="none" strike="noStrike" cap="none">
                <a:solidFill>
                  <a:schemeClr val="hlink"/>
                </a:solidFill>
                <a:latin typeface="Arial"/>
                <a:ea typeface="Arial"/>
                <a:cs typeface="Arial"/>
                <a:sym typeface="Arial"/>
              </a:rPr>
              <a:t>Emotional Over-control, Alienation, Psychological Distancing</a:t>
            </a:r>
            <a:br>
              <a:rPr lang="en-US" sz="3400" b="0" i="0" u="none" strike="noStrike" cap="none">
                <a:solidFill>
                  <a:schemeClr val="hlink"/>
                </a:solidFill>
                <a:latin typeface="Arial"/>
                <a:ea typeface="Arial"/>
                <a:cs typeface="Arial"/>
                <a:sym typeface="Arial"/>
              </a:rPr>
            </a:br>
            <a:endParaRPr sz="3400" b="0" i="0" u="none" strike="noStrike" cap="none">
              <a:solidFill>
                <a:schemeClr val="hlink"/>
              </a:solidFill>
              <a:latin typeface="Arial"/>
              <a:ea typeface="Arial"/>
              <a:cs typeface="Arial"/>
              <a:sym typeface="Arial"/>
            </a:endParaRPr>
          </a:p>
        </p:txBody>
      </p:sp>
      <p:sp>
        <p:nvSpPr>
          <p:cNvPr id="546" name="Google Shape;546;p90"/>
          <p:cNvSpPr txBox="1">
            <a:spLocks noGrp="1"/>
          </p:cNvSpPr>
          <p:nvPr>
            <p:ph idx="1"/>
          </p:nvPr>
        </p:nvSpPr>
        <p:spPr>
          <a:xfrm>
            <a:off x="395536" y="1916832"/>
            <a:ext cx="6858000" cy="4038600"/>
          </a:xfrm>
          <a:prstGeom prst="rect">
            <a:avLst/>
          </a:prstGeom>
          <a:noFill/>
          <a:ln>
            <a:noFill/>
          </a:ln>
        </p:spPr>
        <p:txBody>
          <a:bodyPr spcFirstLastPara="1" wrap="square" lIns="91425" tIns="45700" rIns="91425" bIns="45700" anchor="t" anchorCtr="0">
            <a:noAutofit/>
          </a:bodyPr>
          <a:lstStyle/>
          <a:p>
            <a:pPr marL="342900" marR="0" lvl="0" indent="-342900" algn="ctr" rtl="0">
              <a:lnSpc>
                <a:spcPct val="80000"/>
              </a:lnSpc>
              <a:spcBef>
                <a:spcPts val="0"/>
              </a:spcBef>
              <a:spcAft>
                <a:spcPts val="0"/>
              </a:spcAft>
              <a:buClr>
                <a:schemeClr val="dk1"/>
              </a:buClr>
              <a:buSzPts val="2800"/>
              <a:buFont typeface="Arial"/>
              <a:buNone/>
            </a:pPr>
            <a:endParaRPr sz="2800" b="0" i="0" u="none" strike="noStrike" cap="none">
              <a:solidFill>
                <a:schemeClr val="dk1"/>
              </a:solidFill>
              <a:latin typeface="Arial"/>
              <a:ea typeface="Arial"/>
              <a:cs typeface="Arial"/>
              <a:sym typeface="Arial"/>
            </a:endParaRPr>
          </a:p>
          <a:p>
            <a:pPr marL="342900" marR="0" lvl="0" indent="-342900" algn="ctr" rtl="0">
              <a:lnSpc>
                <a:spcPct val="80000"/>
              </a:lnSpc>
              <a:spcBef>
                <a:spcPts val="560"/>
              </a:spcBef>
              <a:spcAft>
                <a:spcPts val="0"/>
              </a:spcAft>
              <a:buClr>
                <a:schemeClr val="dk1"/>
              </a:buClr>
              <a:buSzPts val="2800"/>
              <a:buFont typeface="Arial"/>
              <a:buNone/>
            </a:pPr>
            <a:r>
              <a:rPr lang="en-US" sz="2800" b="0" i="0" u="none" strike="noStrike" cap="none">
                <a:solidFill>
                  <a:schemeClr val="dk1"/>
                </a:solidFill>
                <a:latin typeface="Arial"/>
                <a:ea typeface="Arial"/>
                <a:cs typeface="Arial"/>
                <a:sym typeface="Arial"/>
              </a:rPr>
              <a:t>This may result in the development of emotional flatness which becomes chronic and debilitating in social interactions</a:t>
            </a:r>
            <a:endParaRPr/>
          </a:p>
          <a:p>
            <a:pPr marL="342900" marR="0" lvl="0" indent="-342900" algn="ctr" rtl="0">
              <a:lnSpc>
                <a:spcPct val="80000"/>
              </a:lnSpc>
              <a:spcBef>
                <a:spcPts val="560"/>
              </a:spcBef>
              <a:spcAft>
                <a:spcPts val="0"/>
              </a:spcAft>
              <a:buClr>
                <a:schemeClr val="dk1"/>
              </a:buClr>
              <a:buSzPts val="2800"/>
              <a:buFont typeface="Arial"/>
              <a:buNone/>
            </a:pPr>
            <a:endParaRPr sz="2800" b="0" i="0" u="none" strike="noStrike" cap="none">
              <a:solidFill>
                <a:schemeClr val="dk1"/>
              </a:solidFill>
              <a:latin typeface="Arial"/>
              <a:ea typeface="Arial"/>
              <a:cs typeface="Arial"/>
              <a:sym typeface="Arial"/>
            </a:endParaRPr>
          </a:p>
          <a:p>
            <a:pPr marL="342900" marR="0" lvl="0" indent="-342900" algn="ctr" rtl="0">
              <a:lnSpc>
                <a:spcPct val="80000"/>
              </a:lnSpc>
              <a:spcBef>
                <a:spcPts val="560"/>
              </a:spcBef>
              <a:spcAft>
                <a:spcPts val="0"/>
              </a:spcAft>
              <a:buClr>
                <a:schemeClr val="dk1"/>
              </a:buClr>
              <a:buSzPts val="2800"/>
              <a:buFont typeface="Arial"/>
              <a:buNone/>
            </a:pPr>
            <a:r>
              <a:rPr lang="en-US" sz="2800" b="0" i="0" u="none" strike="noStrike" cap="none">
                <a:solidFill>
                  <a:schemeClr val="dk1"/>
                </a:solidFill>
                <a:latin typeface="Arial"/>
                <a:ea typeface="Arial"/>
                <a:cs typeface="Arial"/>
                <a:sym typeface="Arial"/>
              </a:rPr>
              <a:t>This then results in the realization that they have created a permanent and unbridgeable distance between themselves and others</a:t>
            </a:r>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sp>
        <p:nvSpPr>
          <p:cNvPr id="551" name="Google Shape;551;p91"/>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a:solidFill>
                  <a:schemeClr val="hlink"/>
                </a:solidFill>
                <a:latin typeface="Arial"/>
                <a:ea typeface="Arial"/>
                <a:cs typeface="Arial"/>
                <a:sym typeface="Arial"/>
              </a:rPr>
              <a:t>Unchecked</a:t>
            </a:r>
            <a:endParaRPr/>
          </a:p>
        </p:txBody>
      </p:sp>
      <p:sp>
        <p:nvSpPr>
          <p:cNvPr id="552" name="Google Shape;552;p91"/>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3200"/>
              <a:buFont typeface="Arial"/>
              <a:buChar char="•"/>
            </a:pPr>
            <a:r>
              <a:rPr lang="en-US" sz="3200" b="0" i="0" u="none" strike="noStrike" cap="none">
                <a:solidFill>
                  <a:schemeClr val="dk1"/>
                </a:solidFill>
                <a:latin typeface="Arial"/>
                <a:ea typeface="Arial"/>
                <a:cs typeface="Arial"/>
                <a:sym typeface="Arial"/>
              </a:rPr>
              <a:t>Inability to express ones-self appropriately</a:t>
            </a:r>
            <a:endParaRPr/>
          </a:p>
          <a:p>
            <a:pPr marL="342900" marR="0" lvl="0" indent="-139700" algn="l" rtl="0">
              <a:spcBef>
                <a:spcPts val="640"/>
              </a:spcBef>
              <a:spcAft>
                <a:spcPts val="0"/>
              </a:spcAft>
              <a:buClr>
                <a:schemeClr val="dk1"/>
              </a:buClr>
              <a:buSzPts val="3200"/>
              <a:buFont typeface="Arial"/>
              <a:buNone/>
            </a:pPr>
            <a:endParaRPr sz="3200" b="0" i="0" u="none" strike="noStrike" cap="none">
              <a:solidFill>
                <a:schemeClr val="dk1"/>
              </a:solidFill>
              <a:latin typeface="Arial"/>
              <a:ea typeface="Arial"/>
              <a:cs typeface="Arial"/>
              <a:sym typeface="Arial"/>
            </a:endParaRPr>
          </a:p>
          <a:p>
            <a:pPr marL="342900" marR="0" lvl="0" indent="-342900" algn="l" rtl="0">
              <a:spcBef>
                <a:spcPts val="640"/>
              </a:spcBef>
              <a:spcAft>
                <a:spcPts val="0"/>
              </a:spcAft>
              <a:buClr>
                <a:schemeClr val="dk1"/>
              </a:buClr>
              <a:buSzPts val="3200"/>
              <a:buFont typeface="Arial"/>
              <a:buChar char="•"/>
            </a:pPr>
            <a:r>
              <a:rPr lang="en-US" sz="3200" b="0" i="0" u="none" strike="noStrike" cap="none">
                <a:solidFill>
                  <a:schemeClr val="dk1"/>
                </a:solidFill>
                <a:latin typeface="Arial"/>
                <a:ea typeface="Arial"/>
                <a:cs typeface="Arial"/>
                <a:sym typeface="Arial"/>
              </a:rPr>
              <a:t>Inability to identify and respond to the emotions of others</a:t>
            </a:r>
            <a:endParaRPr/>
          </a:p>
          <a:p>
            <a:pPr marL="342900" marR="0" lvl="0" indent="-139700" algn="l" rtl="0">
              <a:spcBef>
                <a:spcPts val="640"/>
              </a:spcBef>
              <a:spcAft>
                <a:spcPts val="0"/>
              </a:spcAft>
              <a:buClr>
                <a:schemeClr val="dk1"/>
              </a:buClr>
              <a:buSzPts val="3200"/>
              <a:buFont typeface="Arial"/>
              <a:buNone/>
            </a:pPr>
            <a:endParaRPr sz="3200" b="0" i="0" u="none" strike="noStrike" cap="none">
              <a:solidFill>
                <a:schemeClr val="dk1"/>
              </a:solidFill>
              <a:latin typeface="Arial"/>
              <a:ea typeface="Arial"/>
              <a:cs typeface="Arial"/>
              <a:sym typeface="Arial"/>
            </a:endParaRPr>
          </a:p>
          <a:p>
            <a:pPr marL="342900" marR="0" lvl="0" indent="-342900" algn="l" rtl="0">
              <a:spcBef>
                <a:spcPts val="640"/>
              </a:spcBef>
              <a:spcAft>
                <a:spcPts val="0"/>
              </a:spcAft>
              <a:buClr>
                <a:schemeClr val="dk1"/>
              </a:buClr>
              <a:buSzPts val="3200"/>
              <a:buFont typeface="Arial"/>
              <a:buChar char="•"/>
            </a:pPr>
            <a:r>
              <a:rPr lang="en-US" sz="3200" b="0" i="0" u="none" strike="noStrike" cap="none">
                <a:solidFill>
                  <a:schemeClr val="dk1"/>
                </a:solidFill>
                <a:latin typeface="Arial"/>
                <a:ea typeface="Arial"/>
                <a:cs typeface="Arial"/>
                <a:sym typeface="Arial"/>
              </a:rPr>
              <a:t>Inability to build nurturing relationship with children</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52">
                                            <p:txEl>
                                              <p:pRg st="0" end="0"/>
                                            </p:txEl>
                                          </p:spTgt>
                                        </p:tgtEl>
                                        <p:attrNameLst>
                                          <p:attrName>style.visibility</p:attrName>
                                        </p:attrNameLst>
                                      </p:cBhvr>
                                      <p:to>
                                        <p:strVal val="visible"/>
                                      </p:to>
                                    </p:set>
                                    <p:animEffect transition="in" filter="fade">
                                      <p:cBhvr>
                                        <p:cTn id="7" dur="1000"/>
                                        <p:tgtEl>
                                          <p:spTgt spid="55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52">
                                            <p:txEl>
                                              <p:pRg st="1" end="1"/>
                                            </p:txEl>
                                          </p:spTgt>
                                        </p:tgtEl>
                                        <p:attrNameLst>
                                          <p:attrName>style.visibility</p:attrName>
                                        </p:attrNameLst>
                                      </p:cBhvr>
                                      <p:to>
                                        <p:strVal val="visible"/>
                                      </p:to>
                                    </p:set>
                                    <p:animEffect transition="in" filter="fade">
                                      <p:cBhvr>
                                        <p:cTn id="10" dur="1000"/>
                                        <p:tgtEl>
                                          <p:spTgt spid="55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52">
                                            <p:txEl>
                                              <p:pRg st="2" end="2"/>
                                            </p:txEl>
                                          </p:spTgt>
                                        </p:tgtEl>
                                        <p:attrNameLst>
                                          <p:attrName>style.visibility</p:attrName>
                                        </p:attrNameLst>
                                      </p:cBhvr>
                                      <p:to>
                                        <p:strVal val="visible"/>
                                      </p:to>
                                    </p:set>
                                    <p:animEffect transition="in" filter="fade">
                                      <p:cBhvr>
                                        <p:cTn id="13" dur="1000"/>
                                        <p:tgtEl>
                                          <p:spTgt spid="55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52">
                                            <p:txEl>
                                              <p:pRg st="3" end="3"/>
                                            </p:txEl>
                                          </p:spTgt>
                                        </p:tgtEl>
                                        <p:attrNameLst>
                                          <p:attrName>style.visibility</p:attrName>
                                        </p:attrNameLst>
                                      </p:cBhvr>
                                      <p:to>
                                        <p:strVal val="visible"/>
                                      </p:to>
                                    </p:set>
                                    <p:animEffect transition="in" filter="fade">
                                      <p:cBhvr>
                                        <p:cTn id="16" dur="1000"/>
                                        <p:tgtEl>
                                          <p:spTgt spid="552">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552">
                                            <p:txEl>
                                              <p:pRg st="4" end="4"/>
                                            </p:txEl>
                                          </p:spTgt>
                                        </p:tgtEl>
                                        <p:attrNameLst>
                                          <p:attrName>style.visibility</p:attrName>
                                        </p:attrNameLst>
                                      </p:cBhvr>
                                      <p:to>
                                        <p:strVal val="visible"/>
                                      </p:to>
                                    </p:set>
                                    <p:animEffect transition="in" filter="fade">
                                      <p:cBhvr>
                                        <p:cTn id="19" dur="1000"/>
                                        <p:tgtEl>
                                          <p:spTgt spid="55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8" name="Google Shape;128;p20"/>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a:solidFill>
                  <a:schemeClr val="dk2"/>
                </a:solidFill>
                <a:latin typeface="Arial"/>
                <a:ea typeface="Arial"/>
                <a:cs typeface="Arial"/>
                <a:sym typeface="Arial"/>
              </a:rPr>
              <a:t>Law Enforcement</a:t>
            </a:r>
            <a:endParaRPr sz="4400" b="0" i="0" u="none" strike="noStrike" cap="none">
              <a:solidFill>
                <a:schemeClr val="dk2"/>
              </a:solidFill>
              <a:latin typeface="Arial"/>
              <a:ea typeface="Arial"/>
              <a:cs typeface="Arial"/>
              <a:sym typeface="Arial"/>
            </a:endParaRPr>
          </a:p>
        </p:txBody>
      </p:sp>
      <p:sp>
        <p:nvSpPr>
          <p:cNvPr id="127" name="Google Shape;127;p20"/>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3200"/>
              <a:buFont typeface="Arial"/>
              <a:buChar char="•"/>
            </a:pPr>
            <a:r>
              <a:rPr lang="en-US" sz="2400" b="0" i="0" u="none" strike="noStrike" cap="none" dirty="0">
                <a:solidFill>
                  <a:schemeClr val="dk1"/>
                </a:solidFill>
                <a:latin typeface="Arial"/>
                <a:ea typeface="Arial"/>
                <a:cs typeface="Arial"/>
                <a:sym typeface="Arial"/>
              </a:rPr>
              <a:t>Law enforcement officers take reports for crimes that happen in their areas. </a:t>
            </a:r>
            <a:endParaRPr sz="2400" dirty="0"/>
          </a:p>
          <a:p>
            <a:pPr marL="342900" marR="0" lvl="0" indent="-342900" algn="l" rtl="0">
              <a:spcBef>
                <a:spcPts val="640"/>
              </a:spcBef>
              <a:spcAft>
                <a:spcPts val="0"/>
              </a:spcAft>
              <a:buClr>
                <a:schemeClr val="dk1"/>
              </a:buClr>
              <a:buSzPts val="3200"/>
              <a:buFont typeface="Arial"/>
              <a:buChar char="•"/>
            </a:pPr>
            <a:r>
              <a:rPr lang="en-US" sz="2400" b="0" i="0" u="none" strike="noStrike" cap="none" dirty="0">
                <a:solidFill>
                  <a:schemeClr val="dk1"/>
                </a:solidFill>
                <a:latin typeface="Arial"/>
                <a:ea typeface="Arial"/>
                <a:cs typeface="Arial"/>
                <a:sym typeface="Arial"/>
              </a:rPr>
              <a:t>Officers investigate crimes and gather and protect evidence.</a:t>
            </a:r>
            <a:endParaRPr sz="2400" dirty="0"/>
          </a:p>
          <a:p>
            <a:pPr marL="342900" marR="0" lvl="0" indent="-342900" algn="l" rtl="0">
              <a:spcBef>
                <a:spcPts val="640"/>
              </a:spcBef>
              <a:spcAft>
                <a:spcPts val="0"/>
              </a:spcAft>
              <a:buClr>
                <a:schemeClr val="dk1"/>
              </a:buClr>
              <a:buSzPts val="3200"/>
              <a:buFont typeface="Arial"/>
              <a:buChar char="•"/>
            </a:pPr>
            <a:r>
              <a:rPr lang="en-US" sz="2400" b="0" i="0" u="none" strike="noStrike" cap="none" dirty="0">
                <a:solidFill>
                  <a:schemeClr val="dk1"/>
                </a:solidFill>
                <a:latin typeface="Arial"/>
                <a:ea typeface="Arial"/>
                <a:cs typeface="Arial"/>
                <a:sym typeface="Arial"/>
              </a:rPr>
              <a:t>Law enforcement officers may arrest offenders, give testimony during the court process, and conduct follow-up investigations if needed.</a:t>
            </a:r>
            <a:endParaRPr sz="2400" b="0" i="0" u="none" strike="noStrike" cap="none" dirty="0">
              <a:solidFill>
                <a:schemeClr val="dk1"/>
              </a:solidFill>
              <a:latin typeface="Arial"/>
              <a:ea typeface="Arial"/>
              <a:cs typeface="Arial"/>
              <a:sym typeface="Arial"/>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7" name="Google Shape;557;p92"/>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600" b="0" i="0" u="none" strike="noStrike" cap="none" dirty="0">
                <a:solidFill>
                  <a:schemeClr val="hlink"/>
                </a:solidFill>
                <a:latin typeface="Arial"/>
                <a:ea typeface="Arial"/>
                <a:cs typeface="Arial"/>
                <a:sym typeface="Arial"/>
              </a:rPr>
              <a:t>Effect on Rehabilitative Efforts</a:t>
            </a:r>
            <a:endParaRPr sz="3600" dirty="0"/>
          </a:p>
        </p:txBody>
      </p:sp>
      <p:sp>
        <p:nvSpPr>
          <p:cNvPr id="558" name="Google Shape;558;p92"/>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3200"/>
              <a:buFont typeface="Arial"/>
              <a:buChar char="•"/>
            </a:pPr>
            <a:r>
              <a:rPr lang="en-US" sz="2400" b="0" i="0" u="none" strike="noStrike" cap="none" dirty="0">
                <a:solidFill>
                  <a:schemeClr val="dk1"/>
                </a:solidFill>
                <a:latin typeface="Arial"/>
                <a:ea typeface="Arial"/>
                <a:cs typeface="Arial"/>
                <a:sym typeface="Arial"/>
              </a:rPr>
              <a:t>When possible and safe, offenders should be placed in emotional situations and encouraged to discuss feelings</a:t>
            </a:r>
            <a:endParaRPr sz="2400" dirty="0"/>
          </a:p>
          <a:p>
            <a:pPr marL="342900" marR="0" lvl="0" indent="-342900" algn="l" rtl="0">
              <a:spcBef>
                <a:spcPts val="640"/>
              </a:spcBef>
              <a:spcAft>
                <a:spcPts val="0"/>
              </a:spcAft>
              <a:buClr>
                <a:schemeClr val="dk1"/>
              </a:buClr>
              <a:buSzPts val="3200"/>
              <a:buFont typeface="Arial"/>
              <a:buChar char="•"/>
            </a:pPr>
            <a:r>
              <a:rPr lang="en-US" sz="2400" b="0" i="0" u="none" strike="noStrike" cap="none" dirty="0">
                <a:solidFill>
                  <a:schemeClr val="dk1"/>
                </a:solidFill>
                <a:latin typeface="Arial"/>
                <a:ea typeface="Arial"/>
                <a:cs typeface="Arial"/>
                <a:sym typeface="Arial"/>
              </a:rPr>
              <a:t>Encourage offenders to realize that everyone experiences feelings</a:t>
            </a:r>
            <a:endParaRPr sz="2400" dirty="0"/>
          </a:p>
          <a:p>
            <a:pPr marL="742950" marR="0" lvl="1" indent="-285750" algn="l" rtl="0">
              <a:spcBef>
                <a:spcPts val="560"/>
              </a:spcBef>
              <a:spcAft>
                <a:spcPts val="0"/>
              </a:spcAft>
              <a:buClr>
                <a:schemeClr val="dk1"/>
              </a:buClr>
              <a:buSzPts val="2800"/>
              <a:buFont typeface="Arial"/>
              <a:buChar char="–"/>
            </a:pPr>
            <a:r>
              <a:rPr lang="en-US" sz="2400" b="0" i="0" u="none" strike="noStrike" cap="none" dirty="0">
                <a:solidFill>
                  <a:schemeClr val="dk1"/>
                </a:solidFill>
                <a:latin typeface="Arial"/>
                <a:ea typeface="Arial"/>
                <a:cs typeface="Arial"/>
                <a:sym typeface="Arial"/>
              </a:rPr>
              <a:t>Emphasize that emotions are natural and experiencing them does not make them vulnerable</a:t>
            </a:r>
            <a:endParaRP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58">
                                            <p:txEl>
                                              <p:pRg st="0" end="0"/>
                                            </p:txEl>
                                          </p:spTgt>
                                        </p:tgtEl>
                                        <p:attrNameLst>
                                          <p:attrName>style.visibility</p:attrName>
                                        </p:attrNameLst>
                                      </p:cBhvr>
                                      <p:to>
                                        <p:strVal val="visible"/>
                                      </p:to>
                                    </p:set>
                                    <p:animEffect transition="in" filter="fade">
                                      <p:cBhvr>
                                        <p:cTn id="7" dur="1000"/>
                                        <p:tgtEl>
                                          <p:spTgt spid="558">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58">
                                            <p:txEl>
                                              <p:pRg st="1" end="1"/>
                                            </p:txEl>
                                          </p:spTgt>
                                        </p:tgtEl>
                                        <p:attrNameLst>
                                          <p:attrName>style.visibility</p:attrName>
                                        </p:attrNameLst>
                                      </p:cBhvr>
                                      <p:to>
                                        <p:strVal val="visible"/>
                                      </p:to>
                                    </p:set>
                                    <p:animEffect transition="in" filter="fade">
                                      <p:cBhvr>
                                        <p:cTn id="10" dur="1000"/>
                                        <p:tgtEl>
                                          <p:spTgt spid="558">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58">
                                            <p:txEl>
                                              <p:pRg st="2" end="2"/>
                                            </p:txEl>
                                          </p:spTgt>
                                        </p:tgtEl>
                                        <p:attrNameLst>
                                          <p:attrName>style.visibility</p:attrName>
                                        </p:attrNameLst>
                                      </p:cBhvr>
                                      <p:to>
                                        <p:strVal val="visible"/>
                                      </p:to>
                                    </p:set>
                                    <p:animEffect transition="in" filter="fade">
                                      <p:cBhvr>
                                        <p:cTn id="13" dur="1000"/>
                                        <p:tgtEl>
                                          <p:spTgt spid="5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562"/>
        <p:cNvGrpSpPr/>
        <p:nvPr/>
      </p:nvGrpSpPr>
      <p:grpSpPr>
        <a:xfrm>
          <a:off x="0" y="0"/>
          <a:ext cx="0" cy="0"/>
          <a:chOff x="0" y="0"/>
          <a:chExt cx="0" cy="0"/>
        </a:xfrm>
      </p:grpSpPr>
      <p:sp>
        <p:nvSpPr>
          <p:cNvPr id="563" name="Google Shape;563;p93"/>
          <p:cNvSpPr txBox="1">
            <a:spLocks noGrp="1"/>
          </p:cNvSpPr>
          <p:nvPr>
            <p:ph type="title"/>
          </p:nvPr>
        </p:nvSpPr>
        <p:spPr>
          <a:xfrm>
            <a:off x="827584" y="332656"/>
            <a:ext cx="6858000" cy="792163"/>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000" b="0" i="0" u="none" strike="noStrike" cap="none">
                <a:solidFill>
                  <a:srgbClr val="FF9900"/>
                </a:solidFill>
                <a:latin typeface="Arial"/>
                <a:ea typeface="Arial"/>
                <a:cs typeface="Arial"/>
                <a:sym typeface="Arial"/>
              </a:rPr>
              <a:t>Social Withdrawal</a:t>
            </a:r>
            <a:endParaRPr sz="4000" b="0" i="0" u="none" strike="noStrike" cap="none">
              <a:solidFill>
                <a:schemeClr val="dk1"/>
              </a:solidFill>
              <a:latin typeface="Arial"/>
              <a:ea typeface="Arial"/>
              <a:cs typeface="Arial"/>
              <a:sym typeface="Arial"/>
            </a:endParaRPr>
          </a:p>
        </p:txBody>
      </p:sp>
      <p:sp>
        <p:nvSpPr>
          <p:cNvPr id="564" name="Google Shape;564;p93"/>
          <p:cNvSpPr txBox="1">
            <a:spLocks noGrp="1"/>
          </p:cNvSpPr>
          <p:nvPr>
            <p:ph idx="1"/>
          </p:nvPr>
        </p:nvSpPr>
        <p:spPr>
          <a:xfrm>
            <a:off x="395536" y="1412776"/>
            <a:ext cx="6858000" cy="4953000"/>
          </a:xfrm>
          <a:prstGeom prst="rect">
            <a:avLst/>
          </a:prstGeom>
          <a:noFill/>
          <a:ln>
            <a:noFill/>
          </a:ln>
        </p:spPr>
        <p:txBody>
          <a:bodyPr spcFirstLastPara="1" wrap="square" lIns="91425" tIns="45700" rIns="91425" bIns="45700" anchor="t" anchorCtr="0">
            <a:noAutofit/>
          </a:bodyPr>
          <a:lstStyle/>
          <a:p>
            <a:pPr marL="342900" marR="0" lvl="0" indent="-342900" algn="ctr" rtl="0">
              <a:spcBef>
                <a:spcPts val="0"/>
              </a:spcBef>
              <a:spcAft>
                <a:spcPts val="0"/>
              </a:spcAft>
              <a:buClr>
                <a:schemeClr val="dk1"/>
              </a:buClr>
              <a:buSzPts val="2800"/>
              <a:buFont typeface="Arial"/>
              <a:buNone/>
            </a:pPr>
            <a:r>
              <a:rPr lang="en-US" sz="2800" b="0" i="0" u="none" strike="noStrike" cap="none">
                <a:solidFill>
                  <a:schemeClr val="dk1"/>
                </a:solidFill>
                <a:latin typeface="Arial"/>
                <a:ea typeface="Arial"/>
                <a:cs typeface="Arial"/>
                <a:sym typeface="Arial"/>
              </a:rPr>
              <a:t>Some offenders find protection by becoming “socially invisible”</a:t>
            </a:r>
            <a:endParaRPr/>
          </a:p>
          <a:p>
            <a:pPr marL="342900" marR="0" lvl="0" indent="-342900" algn="ctr" rtl="0">
              <a:spcBef>
                <a:spcPts val="560"/>
              </a:spcBef>
              <a:spcAft>
                <a:spcPts val="0"/>
              </a:spcAft>
              <a:buClr>
                <a:schemeClr val="dk1"/>
              </a:buClr>
              <a:buSzPts val="2800"/>
              <a:buFont typeface="Arial"/>
              <a:buNone/>
            </a:pPr>
            <a:endParaRPr sz="2800" b="0" i="0" u="none" strike="noStrike" cap="none">
              <a:solidFill>
                <a:schemeClr val="dk1"/>
              </a:solidFill>
              <a:latin typeface="Arial"/>
              <a:ea typeface="Arial"/>
              <a:cs typeface="Arial"/>
              <a:sym typeface="Arial"/>
            </a:endParaRPr>
          </a:p>
          <a:p>
            <a:pPr marL="342900" marR="0" lvl="0" indent="-342900" algn="ctr" rtl="0">
              <a:spcBef>
                <a:spcPts val="560"/>
              </a:spcBef>
              <a:spcAft>
                <a:spcPts val="0"/>
              </a:spcAft>
              <a:buClr>
                <a:schemeClr val="dk1"/>
              </a:buClr>
              <a:buSzPts val="2800"/>
              <a:buFont typeface="Arial"/>
              <a:buNone/>
            </a:pPr>
            <a:r>
              <a:rPr lang="en-US" sz="2800" b="0" i="0" u="none" strike="noStrike" cap="none">
                <a:solidFill>
                  <a:schemeClr val="dk1"/>
                </a:solidFill>
                <a:latin typeface="Arial"/>
                <a:ea typeface="Arial"/>
                <a:cs typeface="Arial"/>
                <a:sym typeface="Arial"/>
              </a:rPr>
              <a:t>They become inconspicuous and disconnected from others</a:t>
            </a:r>
            <a:endParaRPr/>
          </a:p>
          <a:p>
            <a:pPr marL="342900" marR="0" lvl="0" indent="-342900" algn="ctr" rtl="0">
              <a:spcBef>
                <a:spcPts val="560"/>
              </a:spcBef>
              <a:spcAft>
                <a:spcPts val="0"/>
              </a:spcAft>
              <a:buClr>
                <a:schemeClr val="dk1"/>
              </a:buClr>
              <a:buSzPts val="2800"/>
              <a:buFont typeface="Arial"/>
              <a:buNone/>
            </a:pPr>
            <a:endParaRPr sz="2800" b="0" i="0" u="none" strike="noStrike" cap="none">
              <a:solidFill>
                <a:schemeClr val="dk1"/>
              </a:solidFill>
              <a:latin typeface="Arial"/>
              <a:ea typeface="Arial"/>
              <a:cs typeface="Arial"/>
              <a:sym typeface="Arial"/>
            </a:endParaRPr>
          </a:p>
          <a:p>
            <a:pPr marL="342900" marR="0" lvl="0" indent="-342900" algn="ctr" rtl="0">
              <a:spcBef>
                <a:spcPts val="560"/>
              </a:spcBef>
              <a:spcAft>
                <a:spcPts val="0"/>
              </a:spcAft>
              <a:buClr>
                <a:schemeClr val="dk1"/>
              </a:buClr>
              <a:buSzPts val="2800"/>
              <a:buFont typeface="Arial"/>
              <a:buNone/>
            </a:pPr>
            <a:r>
              <a:rPr lang="en-US" sz="2800" b="0" i="0" u="none" strike="noStrike" cap="none">
                <a:solidFill>
                  <a:schemeClr val="dk1"/>
                </a:solidFill>
                <a:latin typeface="Arial"/>
                <a:ea typeface="Arial"/>
                <a:cs typeface="Arial"/>
                <a:sym typeface="Arial"/>
              </a:rPr>
              <a:t>This self-imposed social withdrawal and isolation results in a deep retreat within themselves, a lack of trust in others and an isolated life of quiet desperation</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64">
                                            <p:txEl>
                                              <p:pRg st="0" end="0"/>
                                            </p:txEl>
                                          </p:spTgt>
                                        </p:tgtEl>
                                        <p:attrNameLst>
                                          <p:attrName>style.visibility</p:attrName>
                                        </p:attrNameLst>
                                      </p:cBhvr>
                                      <p:to>
                                        <p:strVal val="visible"/>
                                      </p:to>
                                    </p:set>
                                    <p:animEffect transition="in" filter="fade">
                                      <p:cBhvr>
                                        <p:cTn id="7" dur="1000"/>
                                        <p:tgtEl>
                                          <p:spTgt spid="56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64">
                                            <p:txEl>
                                              <p:pRg st="1" end="1"/>
                                            </p:txEl>
                                          </p:spTgt>
                                        </p:tgtEl>
                                        <p:attrNameLst>
                                          <p:attrName>style.visibility</p:attrName>
                                        </p:attrNameLst>
                                      </p:cBhvr>
                                      <p:to>
                                        <p:strVal val="visible"/>
                                      </p:to>
                                    </p:set>
                                    <p:animEffect transition="in" filter="fade">
                                      <p:cBhvr>
                                        <p:cTn id="10" dur="1000"/>
                                        <p:tgtEl>
                                          <p:spTgt spid="56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64">
                                            <p:txEl>
                                              <p:pRg st="2" end="2"/>
                                            </p:txEl>
                                          </p:spTgt>
                                        </p:tgtEl>
                                        <p:attrNameLst>
                                          <p:attrName>style.visibility</p:attrName>
                                        </p:attrNameLst>
                                      </p:cBhvr>
                                      <p:to>
                                        <p:strVal val="visible"/>
                                      </p:to>
                                    </p:set>
                                    <p:animEffect transition="in" filter="fade">
                                      <p:cBhvr>
                                        <p:cTn id="13" dur="1000"/>
                                        <p:tgtEl>
                                          <p:spTgt spid="56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64">
                                            <p:txEl>
                                              <p:pRg st="3" end="3"/>
                                            </p:txEl>
                                          </p:spTgt>
                                        </p:tgtEl>
                                        <p:attrNameLst>
                                          <p:attrName>style.visibility</p:attrName>
                                        </p:attrNameLst>
                                      </p:cBhvr>
                                      <p:to>
                                        <p:strVal val="visible"/>
                                      </p:to>
                                    </p:set>
                                    <p:animEffect transition="in" filter="fade">
                                      <p:cBhvr>
                                        <p:cTn id="16" dur="1000"/>
                                        <p:tgtEl>
                                          <p:spTgt spid="564">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564">
                                            <p:txEl>
                                              <p:pRg st="4" end="4"/>
                                            </p:txEl>
                                          </p:spTgt>
                                        </p:tgtEl>
                                        <p:attrNameLst>
                                          <p:attrName>style.visibility</p:attrName>
                                        </p:attrNameLst>
                                      </p:cBhvr>
                                      <p:to>
                                        <p:strVal val="visible"/>
                                      </p:to>
                                    </p:set>
                                    <p:animEffect transition="in" filter="fade">
                                      <p:cBhvr>
                                        <p:cTn id="19" dur="1000"/>
                                        <p:tgtEl>
                                          <p:spTgt spid="56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sp>
        <p:nvSpPr>
          <p:cNvPr id="569" name="Google Shape;569;p94"/>
          <p:cNvSpPr txBox="1">
            <a:spLocks noGrp="1"/>
          </p:cNvSpPr>
          <p:nvPr>
            <p:ph type="title"/>
          </p:nvPr>
        </p:nvSpPr>
        <p:spPr>
          <a:xfrm>
            <a:off x="731071" y="0"/>
            <a:ext cx="6347713" cy="13208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dirty="0">
                <a:solidFill>
                  <a:srgbClr val="FF9900"/>
                </a:solidFill>
                <a:latin typeface="Arial"/>
                <a:ea typeface="Arial"/>
                <a:cs typeface="Arial"/>
                <a:sym typeface="Arial"/>
              </a:rPr>
              <a:t>Social Withdrawal</a:t>
            </a:r>
            <a:endParaRPr dirty="0"/>
          </a:p>
        </p:txBody>
      </p:sp>
      <p:sp>
        <p:nvSpPr>
          <p:cNvPr id="570" name="Google Shape;570;p94"/>
          <p:cNvSpPr txBox="1">
            <a:spLocks noGrp="1"/>
          </p:cNvSpPr>
          <p:nvPr>
            <p:ph idx="1"/>
          </p:nvPr>
        </p:nvSpPr>
        <p:spPr>
          <a:xfrm>
            <a:off x="323528" y="1484784"/>
            <a:ext cx="7162800" cy="4602163"/>
          </a:xfrm>
          <a:prstGeom prst="rect">
            <a:avLst/>
          </a:prstGeom>
          <a:noFill/>
          <a:ln>
            <a:noFill/>
          </a:ln>
        </p:spPr>
        <p:txBody>
          <a:bodyPr spcFirstLastPara="1" wrap="square" lIns="91425" tIns="45700" rIns="91425" bIns="45700" anchor="t" anchorCtr="0">
            <a:noAutofit/>
          </a:bodyPr>
          <a:lstStyle/>
          <a:p>
            <a:pPr marL="342900" marR="0" lvl="0" indent="-342900" algn="ctr" rtl="0">
              <a:lnSpc>
                <a:spcPct val="90000"/>
              </a:lnSpc>
              <a:spcBef>
                <a:spcPts val="0"/>
              </a:spcBef>
              <a:spcAft>
                <a:spcPts val="0"/>
              </a:spcAft>
              <a:buClr>
                <a:schemeClr val="dk1"/>
              </a:buClr>
              <a:buSzPts val="3200"/>
              <a:buFont typeface="Arial"/>
              <a:buNone/>
            </a:pPr>
            <a:r>
              <a:rPr lang="en-US" sz="3200" b="0" i="0" u="none" strike="noStrike" cap="none" dirty="0">
                <a:solidFill>
                  <a:schemeClr val="dk1"/>
                </a:solidFill>
                <a:latin typeface="Arial"/>
                <a:ea typeface="Arial"/>
                <a:cs typeface="Arial"/>
                <a:sym typeface="Arial"/>
              </a:rPr>
              <a:t>Long-term offenders are especially vulnerable to this form of psychological adaptation</a:t>
            </a:r>
            <a:endParaRPr dirty="0"/>
          </a:p>
          <a:p>
            <a:pPr marL="342900" marR="0" lvl="0" indent="-342900" algn="ctr" rtl="0">
              <a:lnSpc>
                <a:spcPct val="90000"/>
              </a:lnSpc>
              <a:spcBef>
                <a:spcPts val="640"/>
              </a:spcBef>
              <a:spcAft>
                <a:spcPts val="0"/>
              </a:spcAft>
              <a:buClr>
                <a:schemeClr val="dk1"/>
              </a:buClr>
              <a:buSzPts val="3200"/>
              <a:buFont typeface="Arial"/>
              <a:buNone/>
            </a:pPr>
            <a:endParaRPr sz="3200" b="0" i="0" u="none" strike="noStrike" cap="none" dirty="0">
              <a:solidFill>
                <a:schemeClr val="dk1"/>
              </a:solidFill>
              <a:latin typeface="Arial"/>
              <a:ea typeface="Arial"/>
              <a:cs typeface="Arial"/>
              <a:sym typeface="Arial"/>
            </a:endParaRPr>
          </a:p>
          <a:p>
            <a:pPr marL="342900" marR="0" lvl="0" indent="-342900" algn="ctr" rtl="0">
              <a:lnSpc>
                <a:spcPct val="90000"/>
              </a:lnSpc>
              <a:spcBef>
                <a:spcPts val="640"/>
              </a:spcBef>
              <a:spcAft>
                <a:spcPts val="0"/>
              </a:spcAft>
              <a:buClr>
                <a:schemeClr val="dk1"/>
              </a:buClr>
              <a:buSzPts val="3200"/>
              <a:buFont typeface="Arial"/>
              <a:buNone/>
            </a:pPr>
            <a:r>
              <a:rPr lang="en-US" sz="3200" b="0" i="0" u="none" strike="noStrike" cap="none" dirty="0">
                <a:solidFill>
                  <a:schemeClr val="dk1"/>
                </a:solidFill>
                <a:latin typeface="Arial"/>
                <a:ea typeface="Arial"/>
                <a:cs typeface="Arial"/>
                <a:sym typeface="Arial"/>
              </a:rPr>
              <a:t>Offenders whose lives have changed dramatically since incarceration may begin to develop a belief system that there is nothing left for them, thus they have nothing to offer others</a:t>
            </a:r>
            <a:endParaRPr dirty="0"/>
          </a:p>
          <a:p>
            <a:pPr marL="342900" marR="0" lvl="0" indent="-342900" algn="ctr" rtl="0">
              <a:lnSpc>
                <a:spcPct val="90000"/>
              </a:lnSpc>
              <a:spcBef>
                <a:spcPts val="640"/>
              </a:spcBef>
              <a:spcAft>
                <a:spcPts val="0"/>
              </a:spcAft>
              <a:buClr>
                <a:schemeClr val="dk1"/>
              </a:buClr>
              <a:buSzPts val="3200"/>
              <a:buFont typeface="Arial"/>
              <a:buNone/>
            </a:pPr>
            <a:endParaRPr sz="3200" b="0" i="0" u="none" strike="noStrike" cap="none" dirty="0">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70">
                                            <p:txEl>
                                              <p:pRg st="0" end="0"/>
                                            </p:txEl>
                                          </p:spTgt>
                                        </p:tgtEl>
                                        <p:attrNameLst>
                                          <p:attrName>style.visibility</p:attrName>
                                        </p:attrNameLst>
                                      </p:cBhvr>
                                      <p:to>
                                        <p:strVal val="visible"/>
                                      </p:to>
                                    </p:set>
                                    <p:animEffect transition="in" filter="fade">
                                      <p:cBhvr>
                                        <p:cTn id="7" dur="1000"/>
                                        <p:tgtEl>
                                          <p:spTgt spid="570">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70">
                                            <p:txEl>
                                              <p:pRg st="1" end="1"/>
                                            </p:txEl>
                                          </p:spTgt>
                                        </p:tgtEl>
                                        <p:attrNameLst>
                                          <p:attrName>style.visibility</p:attrName>
                                        </p:attrNameLst>
                                      </p:cBhvr>
                                      <p:to>
                                        <p:strVal val="visible"/>
                                      </p:to>
                                    </p:set>
                                    <p:animEffect transition="in" filter="fade">
                                      <p:cBhvr>
                                        <p:cTn id="10" dur="1000"/>
                                        <p:tgtEl>
                                          <p:spTgt spid="570">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70">
                                            <p:txEl>
                                              <p:pRg st="2" end="2"/>
                                            </p:txEl>
                                          </p:spTgt>
                                        </p:tgtEl>
                                        <p:attrNameLst>
                                          <p:attrName>style.visibility</p:attrName>
                                        </p:attrNameLst>
                                      </p:cBhvr>
                                      <p:to>
                                        <p:strVal val="visible"/>
                                      </p:to>
                                    </p:set>
                                    <p:animEffect transition="in" filter="fade">
                                      <p:cBhvr>
                                        <p:cTn id="13" dur="1000"/>
                                        <p:tgtEl>
                                          <p:spTgt spid="570">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70">
                                            <p:txEl>
                                              <p:pRg st="3" end="3"/>
                                            </p:txEl>
                                          </p:spTgt>
                                        </p:tgtEl>
                                        <p:attrNameLst>
                                          <p:attrName>style.visibility</p:attrName>
                                        </p:attrNameLst>
                                      </p:cBhvr>
                                      <p:to>
                                        <p:strVal val="visible"/>
                                      </p:to>
                                    </p:set>
                                    <p:animEffect transition="in" filter="fade">
                                      <p:cBhvr>
                                        <p:cTn id="16" dur="1000"/>
                                        <p:tgtEl>
                                          <p:spTgt spid="57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sp>
        <p:nvSpPr>
          <p:cNvPr id="575" name="Google Shape;575;p95"/>
          <p:cNvSpPr txBox="1">
            <a:spLocks noGrp="1"/>
          </p:cNvSpPr>
          <p:nvPr>
            <p:ph type="title"/>
          </p:nvPr>
        </p:nvSpPr>
        <p:spPr>
          <a:xfrm>
            <a:off x="609599" y="118280"/>
            <a:ext cx="6347713" cy="13208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dirty="0">
                <a:solidFill>
                  <a:srgbClr val="FF9900"/>
                </a:solidFill>
                <a:latin typeface="Arial"/>
                <a:ea typeface="Arial"/>
                <a:cs typeface="Arial"/>
                <a:sym typeface="Arial"/>
              </a:rPr>
              <a:t>Unchecked</a:t>
            </a:r>
            <a:endParaRPr dirty="0"/>
          </a:p>
        </p:txBody>
      </p:sp>
      <p:sp>
        <p:nvSpPr>
          <p:cNvPr id="576" name="Google Shape;576;p95"/>
          <p:cNvSpPr txBox="1">
            <a:spLocks noGrp="1"/>
          </p:cNvSpPr>
          <p:nvPr>
            <p:ph idx="1"/>
          </p:nvPr>
        </p:nvSpPr>
        <p:spPr>
          <a:xfrm>
            <a:off x="609599" y="1723861"/>
            <a:ext cx="6347714" cy="3880773"/>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3200"/>
              <a:buFont typeface="Arial"/>
              <a:buChar char="•"/>
            </a:pPr>
            <a:r>
              <a:rPr lang="en-US" sz="3200" b="0" i="0" u="none" strike="noStrike" cap="none" dirty="0">
                <a:solidFill>
                  <a:schemeClr val="dk1"/>
                </a:solidFill>
                <a:latin typeface="Arial"/>
                <a:ea typeface="Arial"/>
                <a:cs typeface="Arial"/>
                <a:sym typeface="Arial"/>
              </a:rPr>
              <a:t>Unwillingness to take chances or offer input</a:t>
            </a:r>
            <a:endParaRPr dirty="0"/>
          </a:p>
          <a:p>
            <a:pPr marL="342900" marR="0" lvl="0" indent="-139700" algn="l" rtl="0">
              <a:spcBef>
                <a:spcPts val="640"/>
              </a:spcBef>
              <a:spcAft>
                <a:spcPts val="0"/>
              </a:spcAft>
              <a:buClr>
                <a:schemeClr val="dk1"/>
              </a:buClr>
              <a:buSzPts val="3200"/>
              <a:buFont typeface="Arial"/>
              <a:buNone/>
            </a:pPr>
            <a:endParaRPr sz="3200" b="0" i="0" u="none" strike="noStrike" cap="none" dirty="0">
              <a:solidFill>
                <a:schemeClr val="dk1"/>
              </a:solidFill>
              <a:latin typeface="Arial"/>
              <a:ea typeface="Arial"/>
              <a:cs typeface="Arial"/>
              <a:sym typeface="Arial"/>
            </a:endParaRPr>
          </a:p>
          <a:p>
            <a:pPr marL="342900" marR="0" lvl="0" indent="-342900" algn="l" rtl="0">
              <a:spcBef>
                <a:spcPts val="640"/>
              </a:spcBef>
              <a:spcAft>
                <a:spcPts val="0"/>
              </a:spcAft>
              <a:buClr>
                <a:schemeClr val="dk1"/>
              </a:buClr>
              <a:buSzPts val="3200"/>
              <a:buFont typeface="Arial"/>
              <a:buChar char="•"/>
            </a:pPr>
            <a:r>
              <a:rPr lang="en-US" sz="3200" b="0" i="0" u="none" strike="noStrike" cap="none" dirty="0">
                <a:solidFill>
                  <a:schemeClr val="dk1"/>
                </a:solidFill>
                <a:latin typeface="Arial"/>
                <a:ea typeface="Arial"/>
                <a:cs typeface="Arial"/>
                <a:sym typeface="Arial"/>
              </a:rPr>
              <a:t>Inability to form relationships with family or others</a:t>
            </a:r>
            <a:endParaRPr dirty="0"/>
          </a:p>
          <a:p>
            <a:pPr marL="342900" marR="0" lvl="0" indent="-139700" algn="l" rtl="0">
              <a:spcBef>
                <a:spcPts val="640"/>
              </a:spcBef>
              <a:spcAft>
                <a:spcPts val="0"/>
              </a:spcAft>
              <a:buClr>
                <a:schemeClr val="dk1"/>
              </a:buClr>
              <a:buSzPts val="3200"/>
              <a:buFont typeface="Arial"/>
              <a:buNone/>
            </a:pPr>
            <a:endParaRPr sz="3200" b="0" i="0" u="none" strike="noStrike" cap="none" dirty="0">
              <a:solidFill>
                <a:schemeClr val="dk1"/>
              </a:solidFill>
              <a:latin typeface="Arial"/>
              <a:ea typeface="Arial"/>
              <a:cs typeface="Arial"/>
              <a:sym typeface="Arial"/>
            </a:endParaRPr>
          </a:p>
          <a:p>
            <a:pPr marL="342900" marR="0" lvl="0" indent="-342900" algn="l" rtl="0">
              <a:spcBef>
                <a:spcPts val="640"/>
              </a:spcBef>
              <a:spcAft>
                <a:spcPts val="0"/>
              </a:spcAft>
              <a:buClr>
                <a:schemeClr val="dk1"/>
              </a:buClr>
              <a:buSzPts val="3200"/>
              <a:buFont typeface="Arial"/>
              <a:buChar char="•"/>
            </a:pPr>
            <a:r>
              <a:rPr lang="en-US" sz="3200" b="0" i="0" u="none" strike="noStrike" cap="none" dirty="0">
                <a:solidFill>
                  <a:schemeClr val="dk1"/>
                </a:solidFill>
                <a:latin typeface="Arial"/>
                <a:ea typeface="Arial"/>
                <a:cs typeface="Arial"/>
                <a:sym typeface="Arial"/>
              </a:rPr>
              <a:t>Social isolation possibly resulting in further mental decline</a:t>
            </a:r>
            <a:endParaRPr dirty="0"/>
          </a:p>
          <a:p>
            <a:pPr marL="342900" marR="0" lvl="0" indent="-139700" algn="l" rtl="0">
              <a:spcBef>
                <a:spcPts val="640"/>
              </a:spcBef>
              <a:spcAft>
                <a:spcPts val="0"/>
              </a:spcAft>
              <a:buClr>
                <a:schemeClr val="dk1"/>
              </a:buClr>
              <a:buSzPts val="3200"/>
              <a:buFont typeface="Arial"/>
              <a:buNone/>
            </a:pPr>
            <a:endParaRPr sz="3200" b="0" i="0" u="none" strike="noStrike" cap="none" dirty="0">
              <a:solidFill>
                <a:schemeClr val="dk1"/>
              </a:solidFill>
              <a:latin typeface="Arial"/>
              <a:ea typeface="Arial"/>
              <a:cs typeface="Arial"/>
              <a:sym typeface="Arial"/>
            </a:endParaRPr>
          </a:p>
          <a:p>
            <a:pPr marL="342900" marR="0" lvl="0" indent="-139700" algn="l" rtl="0">
              <a:spcBef>
                <a:spcPts val="640"/>
              </a:spcBef>
              <a:spcAft>
                <a:spcPts val="0"/>
              </a:spcAft>
              <a:buClr>
                <a:schemeClr val="dk1"/>
              </a:buClr>
              <a:buSzPts val="3200"/>
              <a:buFont typeface="Arial"/>
              <a:buNone/>
            </a:pPr>
            <a:endParaRPr sz="3200" b="0" i="0" u="none" strike="noStrike" cap="none" dirty="0">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76">
                                            <p:txEl>
                                              <p:pRg st="0" end="0"/>
                                            </p:txEl>
                                          </p:spTgt>
                                        </p:tgtEl>
                                        <p:attrNameLst>
                                          <p:attrName>style.visibility</p:attrName>
                                        </p:attrNameLst>
                                      </p:cBhvr>
                                      <p:to>
                                        <p:strVal val="visible"/>
                                      </p:to>
                                    </p:set>
                                    <p:animEffect transition="in" filter="fade">
                                      <p:cBhvr>
                                        <p:cTn id="7" dur="1000"/>
                                        <p:tgtEl>
                                          <p:spTgt spid="57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76">
                                            <p:txEl>
                                              <p:pRg st="1" end="1"/>
                                            </p:txEl>
                                          </p:spTgt>
                                        </p:tgtEl>
                                        <p:attrNameLst>
                                          <p:attrName>style.visibility</p:attrName>
                                        </p:attrNameLst>
                                      </p:cBhvr>
                                      <p:to>
                                        <p:strVal val="visible"/>
                                      </p:to>
                                    </p:set>
                                    <p:animEffect transition="in" filter="fade">
                                      <p:cBhvr>
                                        <p:cTn id="10" dur="1000"/>
                                        <p:tgtEl>
                                          <p:spTgt spid="576">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76">
                                            <p:txEl>
                                              <p:pRg st="2" end="2"/>
                                            </p:txEl>
                                          </p:spTgt>
                                        </p:tgtEl>
                                        <p:attrNameLst>
                                          <p:attrName>style.visibility</p:attrName>
                                        </p:attrNameLst>
                                      </p:cBhvr>
                                      <p:to>
                                        <p:strVal val="visible"/>
                                      </p:to>
                                    </p:set>
                                    <p:animEffect transition="in" filter="fade">
                                      <p:cBhvr>
                                        <p:cTn id="13" dur="1000"/>
                                        <p:tgtEl>
                                          <p:spTgt spid="576">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76">
                                            <p:txEl>
                                              <p:pRg st="3" end="3"/>
                                            </p:txEl>
                                          </p:spTgt>
                                        </p:tgtEl>
                                        <p:attrNameLst>
                                          <p:attrName>style.visibility</p:attrName>
                                        </p:attrNameLst>
                                      </p:cBhvr>
                                      <p:to>
                                        <p:strVal val="visible"/>
                                      </p:to>
                                    </p:set>
                                    <p:animEffect transition="in" filter="fade">
                                      <p:cBhvr>
                                        <p:cTn id="16" dur="1000"/>
                                        <p:tgtEl>
                                          <p:spTgt spid="576">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576">
                                            <p:txEl>
                                              <p:pRg st="4" end="4"/>
                                            </p:txEl>
                                          </p:spTgt>
                                        </p:tgtEl>
                                        <p:attrNameLst>
                                          <p:attrName>style.visibility</p:attrName>
                                        </p:attrNameLst>
                                      </p:cBhvr>
                                      <p:to>
                                        <p:strVal val="visible"/>
                                      </p:to>
                                    </p:set>
                                    <p:animEffect transition="in" filter="fade">
                                      <p:cBhvr>
                                        <p:cTn id="19" dur="1000"/>
                                        <p:tgtEl>
                                          <p:spTgt spid="576">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576">
                                            <p:txEl>
                                              <p:pRg st="5" end="5"/>
                                            </p:txEl>
                                          </p:spTgt>
                                        </p:tgtEl>
                                        <p:attrNameLst>
                                          <p:attrName>style.visibility</p:attrName>
                                        </p:attrNameLst>
                                      </p:cBhvr>
                                      <p:to>
                                        <p:strVal val="visible"/>
                                      </p:to>
                                    </p:set>
                                    <p:animEffect transition="in" filter="fade">
                                      <p:cBhvr>
                                        <p:cTn id="22" dur="1000"/>
                                        <p:tgtEl>
                                          <p:spTgt spid="576">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576">
                                            <p:txEl>
                                              <p:pRg st="6" end="6"/>
                                            </p:txEl>
                                          </p:spTgt>
                                        </p:tgtEl>
                                        <p:attrNameLst>
                                          <p:attrName>style.visibility</p:attrName>
                                        </p:attrNameLst>
                                      </p:cBhvr>
                                      <p:to>
                                        <p:strVal val="visible"/>
                                      </p:to>
                                    </p:set>
                                    <p:animEffect transition="in" filter="fade">
                                      <p:cBhvr>
                                        <p:cTn id="25" dur="1000"/>
                                        <p:tgtEl>
                                          <p:spTgt spid="57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sp>
        <p:nvSpPr>
          <p:cNvPr id="581" name="Google Shape;581;p96"/>
          <p:cNvSpPr txBox="1">
            <a:spLocks noGrp="1"/>
          </p:cNvSpPr>
          <p:nvPr>
            <p:ph type="title"/>
          </p:nvPr>
        </p:nvSpPr>
        <p:spPr>
          <a:xfrm>
            <a:off x="0" y="113162"/>
            <a:ext cx="7301551" cy="13208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000" b="0" i="0" u="none" strike="noStrike" cap="none" dirty="0">
                <a:solidFill>
                  <a:srgbClr val="FF9900"/>
                </a:solidFill>
                <a:latin typeface="Arial"/>
                <a:ea typeface="Arial"/>
                <a:cs typeface="Arial"/>
                <a:sym typeface="Arial"/>
              </a:rPr>
              <a:t>Effect on Rehabilitative Efforts</a:t>
            </a:r>
            <a:endParaRPr dirty="0"/>
          </a:p>
        </p:txBody>
      </p:sp>
      <p:sp>
        <p:nvSpPr>
          <p:cNvPr id="582" name="Google Shape;582;p96"/>
          <p:cNvSpPr txBox="1">
            <a:spLocks noGrp="1"/>
          </p:cNvSpPr>
          <p:nvPr>
            <p:ph idx="1"/>
          </p:nvPr>
        </p:nvSpPr>
        <p:spPr>
          <a:xfrm>
            <a:off x="251520" y="1556792"/>
            <a:ext cx="6858000" cy="4525963"/>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3200"/>
              <a:buFont typeface="Arial"/>
              <a:buChar char="•"/>
            </a:pPr>
            <a:r>
              <a:rPr lang="en-US" sz="3200" b="0" i="0" u="none" strike="noStrike" cap="none" dirty="0">
                <a:solidFill>
                  <a:schemeClr val="dk1"/>
                </a:solidFill>
                <a:latin typeface="Arial"/>
                <a:ea typeface="Arial"/>
                <a:cs typeface="Arial"/>
                <a:sym typeface="Arial"/>
              </a:rPr>
              <a:t>Offenders should be encouraged to engage in pro-social behaviors</a:t>
            </a:r>
            <a:endParaRPr dirty="0"/>
          </a:p>
          <a:p>
            <a:pPr marL="342900" marR="0" lvl="0" indent="-139700" algn="l" rtl="0">
              <a:spcBef>
                <a:spcPts val="640"/>
              </a:spcBef>
              <a:spcAft>
                <a:spcPts val="0"/>
              </a:spcAft>
              <a:buClr>
                <a:schemeClr val="dk1"/>
              </a:buClr>
              <a:buSzPts val="3200"/>
              <a:buFont typeface="Arial"/>
              <a:buNone/>
            </a:pPr>
            <a:endParaRPr sz="3200" b="0" i="0" u="none" strike="noStrike" cap="none" dirty="0">
              <a:solidFill>
                <a:schemeClr val="dk1"/>
              </a:solidFill>
              <a:latin typeface="Arial"/>
              <a:ea typeface="Arial"/>
              <a:cs typeface="Arial"/>
              <a:sym typeface="Arial"/>
            </a:endParaRPr>
          </a:p>
          <a:p>
            <a:pPr marL="342900" marR="0" lvl="0" indent="-342900" algn="l" rtl="0">
              <a:spcBef>
                <a:spcPts val="640"/>
              </a:spcBef>
              <a:spcAft>
                <a:spcPts val="0"/>
              </a:spcAft>
              <a:buClr>
                <a:schemeClr val="dk1"/>
              </a:buClr>
              <a:buSzPts val="3200"/>
              <a:buFont typeface="Arial"/>
              <a:buChar char="•"/>
            </a:pPr>
            <a:r>
              <a:rPr lang="en-US" sz="3200" b="0" i="0" u="none" strike="noStrike" cap="none" dirty="0">
                <a:solidFill>
                  <a:schemeClr val="dk1"/>
                </a:solidFill>
                <a:latin typeface="Arial"/>
                <a:ea typeface="Arial"/>
                <a:cs typeface="Arial"/>
                <a:sym typeface="Arial"/>
              </a:rPr>
              <a:t>Offenders should be encouraged to engage in </a:t>
            </a:r>
            <a:r>
              <a:rPr lang="en-US" sz="3200" b="0" i="0" u="sng" strike="noStrike" cap="none" dirty="0">
                <a:solidFill>
                  <a:schemeClr val="dk1"/>
                </a:solidFill>
                <a:latin typeface="Arial"/>
                <a:ea typeface="Arial"/>
                <a:cs typeface="Arial"/>
                <a:sym typeface="Arial"/>
              </a:rPr>
              <a:t>appropriate</a:t>
            </a:r>
            <a:r>
              <a:rPr lang="en-US" sz="3200" b="0" i="0" u="none" strike="noStrike" cap="none" dirty="0">
                <a:solidFill>
                  <a:schemeClr val="dk1"/>
                </a:solidFill>
                <a:latin typeface="Arial"/>
                <a:ea typeface="Arial"/>
                <a:cs typeface="Arial"/>
                <a:sym typeface="Arial"/>
              </a:rPr>
              <a:t> conversations with individuals other than offenders</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82">
                                            <p:txEl>
                                              <p:pRg st="0" end="0"/>
                                            </p:txEl>
                                          </p:spTgt>
                                        </p:tgtEl>
                                        <p:attrNameLst>
                                          <p:attrName>style.visibility</p:attrName>
                                        </p:attrNameLst>
                                      </p:cBhvr>
                                      <p:to>
                                        <p:strVal val="visible"/>
                                      </p:to>
                                    </p:set>
                                    <p:animEffect transition="in" filter="fade">
                                      <p:cBhvr>
                                        <p:cTn id="7" dur="1000"/>
                                        <p:tgtEl>
                                          <p:spTgt spid="5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82">
                                            <p:txEl>
                                              <p:pRg st="1" end="1"/>
                                            </p:txEl>
                                          </p:spTgt>
                                        </p:tgtEl>
                                        <p:attrNameLst>
                                          <p:attrName>style.visibility</p:attrName>
                                        </p:attrNameLst>
                                      </p:cBhvr>
                                      <p:to>
                                        <p:strVal val="visible"/>
                                      </p:to>
                                    </p:set>
                                    <p:animEffect transition="in" filter="fade">
                                      <p:cBhvr>
                                        <p:cTn id="10" dur="1000"/>
                                        <p:tgtEl>
                                          <p:spTgt spid="5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82">
                                            <p:txEl>
                                              <p:pRg st="2" end="2"/>
                                            </p:txEl>
                                          </p:spTgt>
                                        </p:tgtEl>
                                        <p:attrNameLst>
                                          <p:attrName>style.visibility</p:attrName>
                                        </p:attrNameLst>
                                      </p:cBhvr>
                                      <p:to>
                                        <p:strVal val="visible"/>
                                      </p:to>
                                    </p:set>
                                    <p:animEffect transition="in" filter="fade">
                                      <p:cBhvr>
                                        <p:cTn id="13" dur="1000"/>
                                        <p:tgtEl>
                                          <p:spTgt spid="5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sp>
        <p:nvSpPr>
          <p:cNvPr id="587" name="Google Shape;587;p97"/>
          <p:cNvSpPr txBox="1">
            <a:spLocks noGrp="1"/>
          </p:cNvSpPr>
          <p:nvPr>
            <p:ph type="title"/>
          </p:nvPr>
        </p:nvSpPr>
        <p:spPr>
          <a:xfrm>
            <a:off x="899592" y="332656"/>
            <a:ext cx="68580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400" b="0" i="0" u="none" strike="noStrike" cap="none">
                <a:solidFill>
                  <a:schemeClr val="accent2"/>
                </a:solidFill>
                <a:latin typeface="Arial"/>
                <a:ea typeface="Arial"/>
                <a:cs typeface="Arial"/>
                <a:sym typeface="Arial"/>
              </a:rPr>
              <a:t>Incorporation of Exploitative Norms of the Prison Culture</a:t>
            </a:r>
            <a:endParaRPr/>
          </a:p>
        </p:txBody>
      </p:sp>
      <p:sp>
        <p:nvSpPr>
          <p:cNvPr id="588" name="Google Shape;588;p97"/>
          <p:cNvSpPr txBox="1">
            <a:spLocks noGrp="1"/>
          </p:cNvSpPr>
          <p:nvPr>
            <p:ph idx="1"/>
          </p:nvPr>
        </p:nvSpPr>
        <p:spPr>
          <a:xfrm>
            <a:off x="518366" y="2123889"/>
            <a:ext cx="6858000" cy="4297363"/>
          </a:xfrm>
          <a:prstGeom prst="rect">
            <a:avLst/>
          </a:prstGeom>
          <a:noFill/>
          <a:ln>
            <a:noFill/>
          </a:ln>
        </p:spPr>
        <p:txBody>
          <a:bodyPr spcFirstLastPara="1" wrap="square" lIns="91425" tIns="45700" rIns="91425" bIns="45700" anchor="t" anchorCtr="0">
            <a:noAutofit/>
          </a:bodyPr>
          <a:lstStyle/>
          <a:p>
            <a:pPr marL="342900" marR="0" lvl="0" indent="-342900" algn="ctr" rtl="0">
              <a:lnSpc>
                <a:spcPct val="80000"/>
              </a:lnSpc>
              <a:spcBef>
                <a:spcPts val="0"/>
              </a:spcBef>
              <a:spcAft>
                <a:spcPts val="0"/>
              </a:spcAft>
              <a:buClr>
                <a:schemeClr val="dk1"/>
              </a:buClr>
              <a:buSzPts val="2800"/>
              <a:buFont typeface="Arial"/>
              <a:buNone/>
            </a:pPr>
            <a:r>
              <a:rPr lang="en-US" sz="2800" b="0" i="0" u="none" strike="noStrike" cap="none" dirty="0">
                <a:solidFill>
                  <a:schemeClr val="dk1"/>
                </a:solidFill>
                <a:latin typeface="Arial"/>
                <a:ea typeface="Arial"/>
                <a:cs typeface="Arial"/>
                <a:sym typeface="Arial"/>
              </a:rPr>
              <a:t>Prison culture frowns on any sign of weakness and vulnerability</a:t>
            </a:r>
            <a:endParaRPr dirty="0"/>
          </a:p>
          <a:p>
            <a:pPr marL="342900" marR="0" lvl="0" indent="-342900" algn="ctr" rtl="0">
              <a:lnSpc>
                <a:spcPct val="80000"/>
              </a:lnSpc>
              <a:spcBef>
                <a:spcPts val="560"/>
              </a:spcBef>
              <a:spcAft>
                <a:spcPts val="0"/>
              </a:spcAft>
              <a:buClr>
                <a:schemeClr val="dk1"/>
              </a:buClr>
              <a:buSzPts val="2800"/>
              <a:buFont typeface="Arial"/>
              <a:buNone/>
            </a:pPr>
            <a:endParaRPr sz="2800" b="0" i="0" u="none" strike="noStrike" cap="none" dirty="0">
              <a:solidFill>
                <a:schemeClr val="dk1"/>
              </a:solidFill>
              <a:latin typeface="Arial"/>
              <a:ea typeface="Arial"/>
              <a:cs typeface="Arial"/>
              <a:sym typeface="Arial"/>
            </a:endParaRPr>
          </a:p>
          <a:p>
            <a:pPr marL="342900" marR="0" lvl="0" indent="-342900" algn="ctr" rtl="0">
              <a:lnSpc>
                <a:spcPct val="80000"/>
              </a:lnSpc>
              <a:spcBef>
                <a:spcPts val="560"/>
              </a:spcBef>
              <a:spcAft>
                <a:spcPts val="0"/>
              </a:spcAft>
              <a:buClr>
                <a:schemeClr val="dk1"/>
              </a:buClr>
              <a:buSzPts val="2800"/>
              <a:buFont typeface="Arial"/>
              <a:buNone/>
            </a:pPr>
            <a:r>
              <a:rPr lang="en-US" sz="2800" b="0" i="0" u="none" strike="noStrike" cap="none" dirty="0">
                <a:solidFill>
                  <a:schemeClr val="dk1"/>
                </a:solidFill>
                <a:latin typeface="Arial"/>
                <a:ea typeface="Arial"/>
                <a:cs typeface="Arial"/>
                <a:sym typeface="Arial"/>
              </a:rPr>
              <a:t>It discourages the expression of candid emotions or intimacy</a:t>
            </a:r>
            <a:endParaRPr dirty="0"/>
          </a:p>
          <a:p>
            <a:pPr marL="342900" marR="0" lvl="0" indent="-342900" algn="ctr" rtl="0">
              <a:lnSpc>
                <a:spcPct val="80000"/>
              </a:lnSpc>
              <a:spcBef>
                <a:spcPts val="560"/>
              </a:spcBef>
              <a:spcAft>
                <a:spcPts val="0"/>
              </a:spcAft>
              <a:buClr>
                <a:schemeClr val="dk1"/>
              </a:buClr>
              <a:buSzPts val="2800"/>
              <a:buFont typeface="Arial"/>
              <a:buNone/>
            </a:pPr>
            <a:endParaRPr sz="2800" b="0" i="0" u="none" strike="noStrike" cap="none" dirty="0">
              <a:solidFill>
                <a:schemeClr val="dk1"/>
              </a:solidFill>
              <a:latin typeface="Arial"/>
              <a:ea typeface="Arial"/>
              <a:cs typeface="Arial"/>
              <a:sym typeface="Arial"/>
            </a:endParaRPr>
          </a:p>
          <a:p>
            <a:pPr marL="342900" marR="0" lvl="0" indent="-342900" algn="ctr" rtl="0">
              <a:lnSpc>
                <a:spcPct val="80000"/>
              </a:lnSpc>
              <a:spcBef>
                <a:spcPts val="560"/>
              </a:spcBef>
              <a:spcAft>
                <a:spcPts val="0"/>
              </a:spcAft>
              <a:buClr>
                <a:schemeClr val="dk1"/>
              </a:buClr>
              <a:buSzPts val="2800"/>
              <a:buFont typeface="Arial"/>
              <a:buNone/>
            </a:pPr>
            <a:r>
              <a:rPr lang="en-US" sz="2800" b="0" i="0" u="none" strike="noStrike" cap="none" dirty="0">
                <a:solidFill>
                  <a:schemeClr val="dk1"/>
                </a:solidFill>
                <a:latin typeface="Arial"/>
                <a:ea typeface="Arial"/>
                <a:cs typeface="Arial"/>
                <a:sym typeface="Arial"/>
              </a:rPr>
              <a:t>To guard against this, offenders often adopt a heightened investment in their reputation for toughness, responding to insignificant insults or physical violations, quickly and decisively</a:t>
            </a:r>
            <a:endParaRPr dirty="0"/>
          </a:p>
          <a:p>
            <a:pPr marL="342900" marR="0" lvl="0" indent="-342900" algn="ctr" rtl="0">
              <a:lnSpc>
                <a:spcPct val="80000"/>
              </a:lnSpc>
              <a:spcBef>
                <a:spcPts val="560"/>
              </a:spcBef>
              <a:spcAft>
                <a:spcPts val="0"/>
              </a:spcAft>
              <a:buClr>
                <a:schemeClr val="dk1"/>
              </a:buClr>
              <a:buSzPts val="2800"/>
              <a:buFont typeface="Arial"/>
              <a:buNone/>
            </a:pPr>
            <a:endParaRPr sz="2800" b="0" i="0" u="none" strike="noStrike" cap="none" dirty="0">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88">
                                            <p:txEl>
                                              <p:pRg st="0" end="0"/>
                                            </p:txEl>
                                          </p:spTgt>
                                        </p:tgtEl>
                                        <p:attrNameLst>
                                          <p:attrName>style.visibility</p:attrName>
                                        </p:attrNameLst>
                                      </p:cBhvr>
                                      <p:to>
                                        <p:strVal val="visible"/>
                                      </p:to>
                                    </p:set>
                                    <p:animEffect transition="in" filter="fade">
                                      <p:cBhvr>
                                        <p:cTn id="7" dur="1000"/>
                                        <p:tgtEl>
                                          <p:spTgt spid="588">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88">
                                            <p:txEl>
                                              <p:pRg st="1" end="1"/>
                                            </p:txEl>
                                          </p:spTgt>
                                        </p:tgtEl>
                                        <p:attrNameLst>
                                          <p:attrName>style.visibility</p:attrName>
                                        </p:attrNameLst>
                                      </p:cBhvr>
                                      <p:to>
                                        <p:strVal val="visible"/>
                                      </p:to>
                                    </p:set>
                                    <p:animEffect transition="in" filter="fade">
                                      <p:cBhvr>
                                        <p:cTn id="10" dur="1000"/>
                                        <p:tgtEl>
                                          <p:spTgt spid="588">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88">
                                            <p:txEl>
                                              <p:pRg st="2" end="2"/>
                                            </p:txEl>
                                          </p:spTgt>
                                        </p:tgtEl>
                                        <p:attrNameLst>
                                          <p:attrName>style.visibility</p:attrName>
                                        </p:attrNameLst>
                                      </p:cBhvr>
                                      <p:to>
                                        <p:strVal val="visible"/>
                                      </p:to>
                                    </p:set>
                                    <p:animEffect transition="in" filter="fade">
                                      <p:cBhvr>
                                        <p:cTn id="13" dur="1000"/>
                                        <p:tgtEl>
                                          <p:spTgt spid="588">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88">
                                            <p:txEl>
                                              <p:pRg st="3" end="3"/>
                                            </p:txEl>
                                          </p:spTgt>
                                        </p:tgtEl>
                                        <p:attrNameLst>
                                          <p:attrName>style.visibility</p:attrName>
                                        </p:attrNameLst>
                                      </p:cBhvr>
                                      <p:to>
                                        <p:strVal val="visible"/>
                                      </p:to>
                                    </p:set>
                                    <p:animEffect transition="in" filter="fade">
                                      <p:cBhvr>
                                        <p:cTn id="16" dur="1000"/>
                                        <p:tgtEl>
                                          <p:spTgt spid="588">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588">
                                            <p:txEl>
                                              <p:pRg st="4" end="4"/>
                                            </p:txEl>
                                          </p:spTgt>
                                        </p:tgtEl>
                                        <p:attrNameLst>
                                          <p:attrName>style.visibility</p:attrName>
                                        </p:attrNameLst>
                                      </p:cBhvr>
                                      <p:to>
                                        <p:strVal val="visible"/>
                                      </p:to>
                                    </p:set>
                                    <p:animEffect transition="in" filter="fade">
                                      <p:cBhvr>
                                        <p:cTn id="19" dur="1000"/>
                                        <p:tgtEl>
                                          <p:spTgt spid="588">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588">
                                            <p:txEl>
                                              <p:pRg st="5" end="5"/>
                                            </p:txEl>
                                          </p:spTgt>
                                        </p:tgtEl>
                                        <p:attrNameLst>
                                          <p:attrName>style.visibility</p:attrName>
                                        </p:attrNameLst>
                                      </p:cBhvr>
                                      <p:to>
                                        <p:strVal val="visible"/>
                                      </p:to>
                                    </p:set>
                                    <p:animEffect transition="in" filter="fade">
                                      <p:cBhvr>
                                        <p:cTn id="22" dur="1000"/>
                                        <p:tgtEl>
                                          <p:spTgt spid="58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592"/>
        <p:cNvGrpSpPr/>
        <p:nvPr/>
      </p:nvGrpSpPr>
      <p:grpSpPr>
        <a:xfrm>
          <a:off x="0" y="0"/>
          <a:ext cx="0" cy="0"/>
          <a:chOff x="0" y="0"/>
          <a:chExt cx="0" cy="0"/>
        </a:xfrm>
      </p:grpSpPr>
      <p:sp>
        <p:nvSpPr>
          <p:cNvPr id="593" name="Google Shape;593;p98"/>
          <p:cNvSpPr txBox="1">
            <a:spLocks noGrp="1"/>
          </p:cNvSpPr>
          <p:nvPr>
            <p:ph type="title"/>
          </p:nvPr>
        </p:nvSpPr>
        <p:spPr>
          <a:xfrm>
            <a:off x="611560" y="332656"/>
            <a:ext cx="6858000" cy="1359024"/>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400" b="0" i="0" u="none" strike="noStrike" cap="none">
                <a:solidFill>
                  <a:schemeClr val="accent2"/>
                </a:solidFill>
                <a:latin typeface="Arial"/>
                <a:ea typeface="Arial"/>
                <a:cs typeface="Arial"/>
                <a:sym typeface="Arial"/>
              </a:rPr>
              <a:t>Incorporation of Exploitative Norms of the Prison Culture</a:t>
            </a:r>
            <a:r>
              <a:rPr lang="en-US" sz="4000" b="0" i="0" u="none" strike="noStrike" cap="none">
                <a:solidFill>
                  <a:schemeClr val="dk2"/>
                </a:solidFill>
                <a:latin typeface="Arial"/>
                <a:ea typeface="Arial"/>
                <a:cs typeface="Arial"/>
                <a:sym typeface="Arial"/>
              </a:rPr>
              <a:t> </a:t>
            </a:r>
            <a:br>
              <a:rPr lang="en-US" sz="4000" b="0" i="0" u="none" strike="noStrike" cap="none">
                <a:solidFill>
                  <a:schemeClr val="dk2"/>
                </a:solidFill>
                <a:latin typeface="Arial"/>
                <a:ea typeface="Arial"/>
                <a:cs typeface="Arial"/>
                <a:sym typeface="Arial"/>
              </a:rPr>
            </a:br>
            <a:endParaRPr sz="4000" b="0" i="0" u="none" strike="noStrike" cap="none">
              <a:solidFill>
                <a:schemeClr val="dk2"/>
              </a:solidFill>
              <a:latin typeface="Arial"/>
              <a:ea typeface="Arial"/>
              <a:cs typeface="Arial"/>
              <a:sym typeface="Arial"/>
            </a:endParaRPr>
          </a:p>
        </p:txBody>
      </p:sp>
      <p:sp>
        <p:nvSpPr>
          <p:cNvPr id="594" name="Google Shape;594;p98"/>
          <p:cNvSpPr txBox="1">
            <a:spLocks noGrp="1"/>
          </p:cNvSpPr>
          <p:nvPr>
            <p:ph idx="1"/>
          </p:nvPr>
        </p:nvSpPr>
        <p:spPr>
          <a:xfrm>
            <a:off x="395536" y="1700808"/>
            <a:ext cx="6934200" cy="4297363"/>
          </a:xfrm>
          <a:prstGeom prst="rect">
            <a:avLst/>
          </a:prstGeom>
          <a:noFill/>
          <a:ln>
            <a:noFill/>
          </a:ln>
        </p:spPr>
        <p:txBody>
          <a:bodyPr spcFirstLastPara="1" wrap="square" lIns="91425" tIns="45700" rIns="91425" bIns="45700" anchor="t" anchorCtr="0">
            <a:noAutofit/>
          </a:bodyPr>
          <a:lstStyle/>
          <a:p>
            <a:pPr marL="342900" marR="0" lvl="0" indent="-342900" algn="ctr" rtl="0">
              <a:lnSpc>
                <a:spcPct val="90000"/>
              </a:lnSpc>
              <a:spcBef>
                <a:spcPts val="0"/>
              </a:spcBef>
              <a:spcAft>
                <a:spcPts val="0"/>
              </a:spcAft>
              <a:buClr>
                <a:schemeClr val="dk1"/>
              </a:buClr>
              <a:buSzPts val="2400"/>
              <a:buFont typeface="Arial"/>
              <a:buNone/>
            </a:pPr>
            <a:r>
              <a:rPr lang="en-US" sz="2400" b="0" i="0" u="none" strike="noStrike" cap="none">
                <a:solidFill>
                  <a:schemeClr val="dk1"/>
                </a:solidFill>
                <a:latin typeface="Arial"/>
                <a:ea typeface="Arial"/>
                <a:cs typeface="Arial"/>
                <a:sym typeface="Arial"/>
              </a:rPr>
              <a:t>In male institutions, this may result in hyper-masculinity where force and domination are glorified as essential components of one’s identity</a:t>
            </a:r>
            <a:endParaRPr/>
          </a:p>
          <a:p>
            <a:pPr marL="342900" marR="0" lvl="0" indent="-342900" algn="ctr" rtl="0">
              <a:lnSpc>
                <a:spcPct val="90000"/>
              </a:lnSpc>
              <a:spcBef>
                <a:spcPts val="48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a:p>
            <a:pPr marL="342900" marR="0" lvl="0" indent="-342900" algn="ctr" rtl="0">
              <a:lnSpc>
                <a:spcPct val="90000"/>
              </a:lnSpc>
              <a:spcBef>
                <a:spcPts val="480"/>
              </a:spcBef>
              <a:spcAft>
                <a:spcPts val="0"/>
              </a:spcAft>
              <a:buClr>
                <a:schemeClr val="dk1"/>
              </a:buClr>
              <a:buSzPts val="2400"/>
              <a:buFont typeface="Arial"/>
              <a:buNone/>
            </a:pPr>
            <a:r>
              <a:rPr lang="en-US" sz="2400" b="0" i="0" u="none" strike="noStrike" cap="none">
                <a:solidFill>
                  <a:schemeClr val="dk1"/>
                </a:solidFill>
                <a:latin typeface="Arial"/>
                <a:ea typeface="Arial"/>
                <a:cs typeface="Arial"/>
                <a:sym typeface="Arial"/>
              </a:rPr>
              <a:t>Men and women, in an environment characterized by enforced powerlessness and deprivation, confront distorted norms of sexuality where dominance and submission become entangled and mistaken for healthy relationships</a:t>
            </a:r>
            <a:endParaRPr sz="2400" b="0" i="1"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94">
                                            <p:txEl>
                                              <p:pRg st="0" end="0"/>
                                            </p:txEl>
                                          </p:spTgt>
                                        </p:tgtEl>
                                        <p:attrNameLst>
                                          <p:attrName>style.visibility</p:attrName>
                                        </p:attrNameLst>
                                      </p:cBhvr>
                                      <p:to>
                                        <p:strVal val="visible"/>
                                      </p:to>
                                    </p:set>
                                    <p:animEffect transition="in" filter="fade">
                                      <p:cBhvr>
                                        <p:cTn id="7" dur="1000"/>
                                        <p:tgtEl>
                                          <p:spTgt spid="59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94">
                                            <p:txEl>
                                              <p:pRg st="1" end="1"/>
                                            </p:txEl>
                                          </p:spTgt>
                                        </p:tgtEl>
                                        <p:attrNameLst>
                                          <p:attrName>style.visibility</p:attrName>
                                        </p:attrNameLst>
                                      </p:cBhvr>
                                      <p:to>
                                        <p:strVal val="visible"/>
                                      </p:to>
                                    </p:set>
                                    <p:animEffect transition="in" filter="fade">
                                      <p:cBhvr>
                                        <p:cTn id="10" dur="1000"/>
                                        <p:tgtEl>
                                          <p:spTgt spid="59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94">
                                            <p:txEl>
                                              <p:pRg st="2" end="2"/>
                                            </p:txEl>
                                          </p:spTgt>
                                        </p:tgtEl>
                                        <p:attrNameLst>
                                          <p:attrName>style.visibility</p:attrName>
                                        </p:attrNameLst>
                                      </p:cBhvr>
                                      <p:to>
                                        <p:strVal val="visible"/>
                                      </p:to>
                                    </p:set>
                                    <p:animEffect transition="in" filter="fade">
                                      <p:cBhvr>
                                        <p:cTn id="13" dur="1000"/>
                                        <p:tgtEl>
                                          <p:spTgt spid="59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Google Shape;599;p99"/>
          <p:cNvSpPr txBox="1">
            <a:spLocks noGrp="1"/>
          </p:cNvSpPr>
          <p:nvPr>
            <p:ph type="title"/>
          </p:nvPr>
        </p:nvSpPr>
        <p:spPr>
          <a:xfrm>
            <a:off x="467544" y="332656"/>
            <a:ext cx="68580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a:solidFill>
                  <a:schemeClr val="accent2"/>
                </a:solidFill>
                <a:latin typeface="Arial"/>
                <a:ea typeface="Arial"/>
                <a:cs typeface="Arial"/>
                <a:sym typeface="Arial"/>
              </a:rPr>
              <a:t>Unchecked</a:t>
            </a:r>
            <a:r>
              <a:rPr lang="en-US" sz="4400" b="0" i="0" u="none" strike="noStrike" cap="none">
                <a:solidFill>
                  <a:schemeClr val="dk2"/>
                </a:solidFill>
                <a:latin typeface="Arial"/>
                <a:ea typeface="Arial"/>
                <a:cs typeface="Arial"/>
                <a:sym typeface="Arial"/>
              </a:rPr>
              <a:t> </a:t>
            </a:r>
            <a:endParaRPr/>
          </a:p>
        </p:txBody>
      </p:sp>
      <p:sp>
        <p:nvSpPr>
          <p:cNvPr id="600" name="Google Shape;600;p99"/>
          <p:cNvSpPr txBox="1">
            <a:spLocks noGrp="1"/>
          </p:cNvSpPr>
          <p:nvPr>
            <p:ph sz="half" idx="1"/>
          </p:nvPr>
        </p:nvSpPr>
        <p:spPr>
          <a:xfrm>
            <a:off x="179512" y="1196752"/>
            <a:ext cx="3505200" cy="4525963"/>
          </a:xfrm>
          <a:prstGeom prst="rect">
            <a:avLst/>
          </a:prstGeom>
          <a:noFill/>
          <a:ln>
            <a:noFill/>
          </a:ln>
        </p:spPr>
        <p:txBody>
          <a:bodyPr spcFirstLastPara="1" wrap="square" lIns="91425" tIns="45700" rIns="91425" bIns="45700" anchor="t" anchorCtr="0">
            <a:noAutofit/>
          </a:bodyPr>
          <a:lstStyle/>
          <a:p>
            <a:pPr marL="342900" marR="0" lvl="0" indent="-342900" algn="l" rtl="0">
              <a:lnSpc>
                <a:spcPct val="90000"/>
              </a:lnSpc>
              <a:spcBef>
                <a:spcPts val="0"/>
              </a:spcBef>
              <a:spcAft>
                <a:spcPts val="0"/>
              </a:spcAft>
              <a:buClr>
                <a:schemeClr val="dk1"/>
              </a:buClr>
              <a:buSzPts val="2400"/>
              <a:buFont typeface="Arial"/>
              <a:buNone/>
            </a:pPr>
            <a:r>
              <a:rPr lang="en-US" sz="2400" b="0" i="0" u="none" strike="noStrike" cap="none">
                <a:solidFill>
                  <a:schemeClr val="dk1"/>
                </a:solidFill>
                <a:latin typeface="Arial"/>
                <a:ea typeface="Arial"/>
                <a:cs typeface="Arial"/>
                <a:sym typeface="Arial"/>
              </a:rPr>
              <a:t>	Embracing these values too fully may create barriers to:</a:t>
            </a:r>
            <a:endParaRPr/>
          </a:p>
          <a:p>
            <a:pPr marL="342900" marR="0" lvl="0" indent="-190500" algn="l" rtl="0">
              <a:lnSpc>
                <a:spcPct val="90000"/>
              </a:lnSpc>
              <a:spcBef>
                <a:spcPts val="48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601" name="Google Shape;601;p99"/>
          <p:cNvSpPr txBox="1">
            <a:spLocks noGrp="1"/>
          </p:cNvSpPr>
          <p:nvPr>
            <p:ph sz="half" idx="2"/>
          </p:nvPr>
        </p:nvSpPr>
        <p:spPr>
          <a:xfrm>
            <a:off x="3779912" y="1484784"/>
            <a:ext cx="3581400" cy="48768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90000"/>
              </a:lnSpc>
              <a:spcBef>
                <a:spcPts val="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Developing meaningful interpersonal contacts upon release</a:t>
            </a:r>
            <a:endParaRPr/>
          </a:p>
          <a:p>
            <a:pPr marL="342900" marR="0" lvl="0" indent="-342900" algn="l" rtl="0">
              <a:lnSpc>
                <a:spcPct val="90000"/>
              </a:lnSpc>
              <a:spcBef>
                <a:spcPts val="48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An unwillingness to trust others</a:t>
            </a:r>
            <a:endParaRPr/>
          </a:p>
          <a:p>
            <a:pPr marL="742950" marR="0" lvl="1" indent="-285750" algn="l" rtl="0">
              <a:lnSpc>
                <a:spcPct val="90000"/>
              </a:lnSpc>
              <a:spcBef>
                <a:spcPts val="400"/>
              </a:spcBef>
              <a:spcAft>
                <a:spcPts val="0"/>
              </a:spcAft>
              <a:buClr>
                <a:schemeClr val="dk1"/>
              </a:buClr>
              <a:buSzPts val="2000"/>
              <a:buFont typeface="Arial"/>
              <a:buChar char="–"/>
            </a:pPr>
            <a:r>
              <a:rPr lang="en-US" sz="2000" b="0" i="0" u="none" strike="noStrike" cap="none">
                <a:solidFill>
                  <a:schemeClr val="dk1"/>
                </a:solidFill>
                <a:latin typeface="Arial"/>
                <a:ea typeface="Arial"/>
                <a:cs typeface="Arial"/>
                <a:sym typeface="Arial"/>
              </a:rPr>
              <a:t>Seeking help with personal problems</a:t>
            </a:r>
            <a:endParaRPr/>
          </a:p>
          <a:p>
            <a:pPr marL="342900" marR="0" lvl="0" indent="-342900" algn="l" rtl="0">
              <a:lnSpc>
                <a:spcPct val="90000"/>
              </a:lnSpc>
              <a:spcBef>
                <a:spcPts val="48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Prone to impulsive overreaction</a:t>
            </a:r>
            <a:endParaRPr/>
          </a:p>
          <a:p>
            <a:pPr marL="342900" marR="0" lvl="0" indent="-342900" algn="l" rtl="0">
              <a:lnSpc>
                <a:spcPct val="90000"/>
              </a:lnSpc>
              <a:spcBef>
                <a:spcPts val="48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Inability to form trusting, healthy relationships</a:t>
            </a:r>
            <a:endParaRPr/>
          </a:p>
          <a:p>
            <a:pPr marL="342900" marR="0" lvl="0" indent="-190500" algn="l" rtl="0">
              <a:lnSpc>
                <a:spcPct val="90000"/>
              </a:lnSpc>
              <a:spcBef>
                <a:spcPts val="48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a:p>
            <a:pPr marL="342900" marR="0" lvl="0" indent="-190500" algn="l" rtl="0">
              <a:lnSpc>
                <a:spcPct val="90000"/>
              </a:lnSpc>
              <a:spcBef>
                <a:spcPts val="48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00">
                                            <p:txEl>
                                              <p:pRg st="0" end="0"/>
                                            </p:txEl>
                                          </p:spTgt>
                                        </p:tgtEl>
                                        <p:attrNameLst>
                                          <p:attrName>style.visibility</p:attrName>
                                        </p:attrNameLst>
                                      </p:cBhvr>
                                      <p:to>
                                        <p:strVal val="visible"/>
                                      </p:to>
                                    </p:set>
                                    <p:animEffect transition="in" filter="fade">
                                      <p:cBhvr>
                                        <p:cTn id="7" dur="1000"/>
                                        <p:tgtEl>
                                          <p:spTgt spid="600">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00">
                                            <p:txEl>
                                              <p:pRg st="1" end="1"/>
                                            </p:txEl>
                                          </p:spTgt>
                                        </p:tgtEl>
                                        <p:attrNameLst>
                                          <p:attrName>style.visibility</p:attrName>
                                        </p:attrNameLst>
                                      </p:cBhvr>
                                      <p:to>
                                        <p:strVal val="visible"/>
                                      </p:to>
                                    </p:set>
                                    <p:animEffect transition="in" filter="fade">
                                      <p:cBhvr>
                                        <p:cTn id="10" dur="1000"/>
                                        <p:tgtEl>
                                          <p:spTgt spid="600">
                                            <p:txEl>
                                              <p:pRg st="1" end="1"/>
                                            </p:txEl>
                                          </p:spTgt>
                                        </p:tgtEl>
                                      </p:cBhvr>
                                    </p:animEffect>
                                  </p:child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601">
                                            <p:txEl>
                                              <p:pRg st="0" end="0"/>
                                            </p:txEl>
                                          </p:spTgt>
                                        </p:tgtEl>
                                        <p:attrNameLst>
                                          <p:attrName>style.visibility</p:attrName>
                                        </p:attrNameLst>
                                      </p:cBhvr>
                                      <p:to>
                                        <p:strVal val="visible"/>
                                      </p:to>
                                    </p:set>
                                    <p:animEffect transition="in" filter="fade">
                                      <p:cBhvr>
                                        <p:cTn id="14" dur="1000"/>
                                        <p:tgtEl>
                                          <p:spTgt spid="601">
                                            <p:txEl>
                                              <p:pRg st="0" end="0"/>
                                            </p:txEl>
                                          </p:spTgt>
                                        </p:tgtEl>
                                      </p:cBhvr>
                                    </p:animEffect>
                                  </p:childTnLst>
                                </p:cTn>
                              </p:par>
                            </p:childTnLst>
                          </p:cTn>
                        </p:par>
                        <p:par>
                          <p:cTn id="15" fill="hold">
                            <p:stCondLst>
                              <p:cond delay="2000"/>
                            </p:stCondLst>
                            <p:childTnLst>
                              <p:par>
                                <p:cTn id="16" presetID="10" presetClass="entr" presetSubtype="0" fill="hold" nodeType="afterEffect">
                                  <p:stCondLst>
                                    <p:cond delay="0"/>
                                  </p:stCondLst>
                                  <p:childTnLst>
                                    <p:set>
                                      <p:cBhvr>
                                        <p:cTn id="17" dur="1" fill="hold">
                                          <p:stCondLst>
                                            <p:cond delay="0"/>
                                          </p:stCondLst>
                                        </p:cTn>
                                        <p:tgtEl>
                                          <p:spTgt spid="601">
                                            <p:txEl>
                                              <p:pRg st="1" end="1"/>
                                            </p:txEl>
                                          </p:spTgt>
                                        </p:tgtEl>
                                        <p:attrNameLst>
                                          <p:attrName>style.visibility</p:attrName>
                                        </p:attrNameLst>
                                      </p:cBhvr>
                                      <p:to>
                                        <p:strVal val="visible"/>
                                      </p:to>
                                    </p:set>
                                    <p:animEffect transition="in" filter="fade">
                                      <p:cBhvr>
                                        <p:cTn id="18" dur="1000"/>
                                        <p:tgtEl>
                                          <p:spTgt spid="601">
                                            <p:txEl>
                                              <p:pRg st="1" end="1"/>
                                            </p:txEl>
                                          </p:spTgt>
                                        </p:tgtEl>
                                      </p:cBhvr>
                                    </p:animEffect>
                                  </p:childTnLst>
                                </p:cTn>
                              </p:par>
                            </p:childTnLst>
                          </p:cTn>
                        </p:par>
                        <p:par>
                          <p:cTn id="19" fill="hold">
                            <p:stCondLst>
                              <p:cond delay="3000"/>
                            </p:stCondLst>
                            <p:childTnLst>
                              <p:par>
                                <p:cTn id="20" presetID="10" presetClass="entr" presetSubtype="0" fill="hold" nodeType="afterEffect">
                                  <p:stCondLst>
                                    <p:cond delay="0"/>
                                  </p:stCondLst>
                                  <p:childTnLst>
                                    <p:set>
                                      <p:cBhvr>
                                        <p:cTn id="21" dur="1" fill="hold">
                                          <p:stCondLst>
                                            <p:cond delay="0"/>
                                          </p:stCondLst>
                                        </p:cTn>
                                        <p:tgtEl>
                                          <p:spTgt spid="601">
                                            <p:txEl>
                                              <p:pRg st="2" end="2"/>
                                            </p:txEl>
                                          </p:spTgt>
                                        </p:tgtEl>
                                        <p:attrNameLst>
                                          <p:attrName>style.visibility</p:attrName>
                                        </p:attrNameLst>
                                      </p:cBhvr>
                                      <p:to>
                                        <p:strVal val="visible"/>
                                      </p:to>
                                    </p:set>
                                    <p:animEffect transition="in" filter="fade">
                                      <p:cBhvr>
                                        <p:cTn id="22" dur="1000"/>
                                        <p:tgtEl>
                                          <p:spTgt spid="601">
                                            <p:txEl>
                                              <p:pRg st="2" end="2"/>
                                            </p:txEl>
                                          </p:spTgt>
                                        </p:tgtEl>
                                      </p:cBhvr>
                                    </p:animEffect>
                                  </p:childTnLst>
                                </p:cTn>
                              </p:par>
                            </p:childTnLst>
                          </p:cTn>
                        </p:par>
                        <p:par>
                          <p:cTn id="23" fill="hold">
                            <p:stCondLst>
                              <p:cond delay="4000"/>
                            </p:stCondLst>
                            <p:childTnLst>
                              <p:par>
                                <p:cTn id="24" presetID="10" presetClass="entr" presetSubtype="0" fill="hold" nodeType="afterEffect">
                                  <p:stCondLst>
                                    <p:cond delay="0"/>
                                  </p:stCondLst>
                                  <p:childTnLst>
                                    <p:set>
                                      <p:cBhvr>
                                        <p:cTn id="25" dur="1" fill="hold">
                                          <p:stCondLst>
                                            <p:cond delay="0"/>
                                          </p:stCondLst>
                                        </p:cTn>
                                        <p:tgtEl>
                                          <p:spTgt spid="601">
                                            <p:txEl>
                                              <p:pRg st="3" end="3"/>
                                            </p:txEl>
                                          </p:spTgt>
                                        </p:tgtEl>
                                        <p:attrNameLst>
                                          <p:attrName>style.visibility</p:attrName>
                                        </p:attrNameLst>
                                      </p:cBhvr>
                                      <p:to>
                                        <p:strVal val="visible"/>
                                      </p:to>
                                    </p:set>
                                    <p:animEffect transition="in" filter="fade">
                                      <p:cBhvr>
                                        <p:cTn id="26" dur="1000"/>
                                        <p:tgtEl>
                                          <p:spTgt spid="601">
                                            <p:txEl>
                                              <p:pRg st="3" end="3"/>
                                            </p:txEl>
                                          </p:spTgt>
                                        </p:tgtEl>
                                      </p:cBhvr>
                                    </p:animEffect>
                                  </p:childTnLst>
                                </p:cTn>
                              </p:par>
                            </p:childTnLst>
                          </p:cTn>
                        </p:par>
                        <p:par>
                          <p:cTn id="27" fill="hold">
                            <p:stCondLst>
                              <p:cond delay="5000"/>
                            </p:stCondLst>
                            <p:childTnLst>
                              <p:par>
                                <p:cTn id="28" presetID="10" presetClass="entr" presetSubtype="0" fill="hold" nodeType="afterEffect">
                                  <p:stCondLst>
                                    <p:cond delay="0"/>
                                  </p:stCondLst>
                                  <p:childTnLst>
                                    <p:set>
                                      <p:cBhvr>
                                        <p:cTn id="29" dur="1" fill="hold">
                                          <p:stCondLst>
                                            <p:cond delay="0"/>
                                          </p:stCondLst>
                                        </p:cTn>
                                        <p:tgtEl>
                                          <p:spTgt spid="601">
                                            <p:txEl>
                                              <p:pRg st="4" end="4"/>
                                            </p:txEl>
                                          </p:spTgt>
                                        </p:tgtEl>
                                        <p:attrNameLst>
                                          <p:attrName>style.visibility</p:attrName>
                                        </p:attrNameLst>
                                      </p:cBhvr>
                                      <p:to>
                                        <p:strVal val="visible"/>
                                      </p:to>
                                    </p:set>
                                    <p:animEffect transition="in" filter="fade">
                                      <p:cBhvr>
                                        <p:cTn id="30" dur="1000"/>
                                        <p:tgtEl>
                                          <p:spTgt spid="601">
                                            <p:txEl>
                                              <p:pRg st="4" end="4"/>
                                            </p:txEl>
                                          </p:spTgt>
                                        </p:tgtEl>
                                      </p:cBhvr>
                                    </p:animEffect>
                                  </p:childTnLst>
                                </p:cTn>
                              </p:par>
                            </p:childTnLst>
                          </p:cTn>
                        </p:par>
                        <p:par>
                          <p:cTn id="31" fill="hold">
                            <p:stCondLst>
                              <p:cond delay="6000"/>
                            </p:stCondLst>
                            <p:childTnLst>
                              <p:par>
                                <p:cTn id="32" presetID="10" presetClass="entr" presetSubtype="0" fill="hold" nodeType="afterEffect">
                                  <p:stCondLst>
                                    <p:cond delay="0"/>
                                  </p:stCondLst>
                                  <p:childTnLst>
                                    <p:set>
                                      <p:cBhvr>
                                        <p:cTn id="33" dur="1" fill="hold">
                                          <p:stCondLst>
                                            <p:cond delay="0"/>
                                          </p:stCondLst>
                                        </p:cTn>
                                        <p:tgtEl>
                                          <p:spTgt spid="601">
                                            <p:txEl>
                                              <p:pRg st="5" end="5"/>
                                            </p:txEl>
                                          </p:spTgt>
                                        </p:tgtEl>
                                        <p:attrNameLst>
                                          <p:attrName>style.visibility</p:attrName>
                                        </p:attrNameLst>
                                      </p:cBhvr>
                                      <p:to>
                                        <p:strVal val="visible"/>
                                      </p:to>
                                    </p:set>
                                    <p:animEffect transition="in" filter="fade">
                                      <p:cBhvr>
                                        <p:cTn id="34" dur="1000"/>
                                        <p:tgtEl>
                                          <p:spTgt spid="601">
                                            <p:txEl>
                                              <p:pRg st="5" end="5"/>
                                            </p:txEl>
                                          </p:spTgt>
                                        </p:tgtEl>
                                      </p:cBhvr>
                                    </p:animEffect>
                                  </p:childTnLst>
                                </p:cTn>
                              </p:par>
                            </p:childTnLst>
                          </p:cTn>
                        </p:par>
                        <p:par>
                          <p:cTn id="35" fill="hold">
                            <p:stCondLst>
                              <p:cond delay="7000"/>
                            </p:stCondLst>
                            <p:childTnLst>
                              <p:par>
                                <p:cTn id="36" presetID="10" presetClass="entr" presetSubtype="0" fill="hold" nodeType="afterEffect">
                                  <p:stCondLst>
                                    <p:cond delay="0"/>
                                  </p:stCondLst>
                                  <p:childTnLst>
                                    <p:set>
                                      <p:cBhvr>
                                        <p:cTn id="37" dur="1" fill="hold">
                                          <p:stCondLst>
                                            <p:cond delay="0"/>
                                          </p:stCondLst>
                                        </p:cTn>
                                        <p:tgtEl>
                                          <p:spTgt spid="601">
                                            <p:txEl>
                                              <p:pRg st="6" end="6"/>
                                            </p:txEl>
                                          </p:spTgt>
                                        </p:tgtEl>
                                        <p:attrNameLst>
                                          <p:attrName>style.visibility</p:attrName>
                                        </p:attrNameLst>
                                      </p:cBhvr>
                                      <p:to>
                                        <p:strVal val="visible"/>
                                      </p:to>
                                    </p:set>
                                    <p:animEffect transition="in" filter="fade">
                                      <p:cBhvr>
                                        <p:cTn id="38" dur="1000"/>
                                        <p:tgtEl>
                                          <p:spTgt spid="60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605"/>
        <p:cNvGrpSpPr/>
        <p:nvPr/>
      </p:nvGrpSpPr>
      <p:grpSpPr>
        <a:xfrm>
          <a:off x="0" y="0"/>
          <a:ext cx="0" cy="0"/>
          <a:chOff x="0" y="0"/>
          <a:chExt cx="0" cy="0"/>
        </a:xfrm>
      </p:grpSpPr>
      <p:sp>
        <p:nvSpPr>
          <p:cNvPr id="606" name="Google Shape;606;p100"/>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000" b="0" i="0" u="none" strike="noStrike" cap="none">
                <a:solidFill>
                  <a:schemeClr val="accent2"/>
                </a:solidFill>
                <a:latin typeface="Arial"/>
                <a:ea typeface="Arial"/>
                <a:cs typeface="Arial"/>
                <a:sym typeface="Arial"/>
              </a:rPr>
              <a:t>Effect on Rehabilitative Efforts</a:t>
            </a:r>
            <a:endParaRPr/>
          </a:p>
        </p:txBody>
      </p:sp>
      <p:sp>
        <p:nvSpPr>
          <p:cNvPr id="607" name="Google Shape;607;p100"/>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3200"/>
              <a:buFont typeface="Arial"/>
              <a:buChar char="•"/>
            </a:pPr>
            <a:r>
              <a:rPr lang="en-US" sz="3200" b="0" i="0" u="none" strike="noStrike" cap="none">
                <a:solidFill>
                  <a:schemeClr val="dk1"/>
                </a:solidFill>
                <a:latin typeface="Arial"/>
                <a:ea typeface="Arial"/>
                <a:cs typeface="Arial"/>
                <a:sym typeface="Arial"/>
              </a:rPr>
              <a:t>When these behaviors are observed, they should be pointed out (in a non-threatening manner) and corrective action should be discussed</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07">
                                            <p:txEl>
                                              <p:pRg st="0" end="0"/>
                                            </p:txEl>
                                          </p:spTgt>
                                        </p:tgtEl>
                                        <p:attrNameLst>
                                          <p:attrName>style.visibility</p:attrName>
                                        </p:attrNameLst>
                                      </p:cBhvr>
                                      <p:to>
                                        <p:strVal val="visible"/>
                                      </p:to>
                                    </p:set>
                                    <p:animEffect transition="in" filter="fade">
                                      <p:cBhvr>
                                        <p:cTn id="7" dur="1000"/>
                                        <p:tgtEl>
                                          <p:spTgt spid="60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611"/>
        <p:cNvGrpSpPr/>
        <p:nvPr/>
      </p:nvGrpSpPr>
      <p:grpSpPr>
        <a:xfrm>
          <a:off x="0" y="0"/>
          <a:ext cx="0" cy="0"/>
          <a:chOff x="0" y="0"/>
          <a:chExt cx="0" cy="0"/>
        </a:xfrm>
      </p:grpSpPr>
      <p:sp>
        <p:nvSpPr>
          <p:cNvPr id="612" name="Google Shape;612;p101"/>
          <p:cNvSpPr txBox="1">
            <a:spLocks noGrp="1"/>
          </p:cNvSpPr>
          <p:nvPr>
            <p:ph type="title"/>
          </p:nvPr>
        </p:nvSpPr>
        <p:spPr>
          <a:xfrm>
            <a:off x="445826" y="279400"/>
            <a:ext cx="6347713" cy="13208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000" b="0" i="0" u="none" strike="noStrike" cap="none" dirty="0">
                <a:solidFill>
                  <a:schemeClr val="dk1"/>
                </a:solidFill>
                <a:latin typeface="Arial"/>
                <a:ea typeface="Arial"/>
                <a:cs typeface="Arial"/>
                <a:sym typeface="Arial"/>
              </a:rPr>
              <a:t>Diminished Sense of </a:t>
            </a:r>
            <a:br>
              <a:rPr lang="en-US" sz="4000" b="0" i="0" u="none" strike="noStrike" cap="none" dirty="0">
                <a:solidFill>
                  <a:schemeClr val="dk1"/>
                </a:solidFill>
                <a:latin typeface="Arial"/>
                <a:ea typeface="Arial"/>
                <a:cs typeface="Arial"/>
                <a:sym typeface="Arial"/>
              </a:rPr>
            </a:br>
            <a:r>
              <a:rPr lang="en-US" sz="4000" b="0" i="0" u="none" strike="noStrike" cap="none" dirty="0">
                <a:solidFill>
                  <a:schemeClr val="dk1"/>
                </a:solidFill>
                <a:latin typeface="Arial"/>
                <a:ea typeface="Arial"/>
                <a:cs typeface="Arial"/>
                <a:sym typeface="Arial"/>
              </a:rPr>
              <a:t>Self-worth</a:t>
            </a:r>
            <a:endParaRPr dirty="0"/>
          </a:p>
        </p:txBody>
      </p:sp>
      <p:sp>
        <p:nvSpPr>
          <p:cNvPr id="613" name="Google Shape;613;p101"/>
          <p:cNvSpPr txBox="1">
            <a:spLocks noGrp="1"/>
          </p:cNvSpPr>
          <p:nvPr>
            <p:ph idx="1"/>
          </p:nvPr>
        </p:nvSpPr>
        <p:spPr>
          <a:xfrm>
            <a:off x="445826" y="1791268"/>
            <a:ext cx="7162800" cy="4876800"/>
          </a:xfrm>
          <a:prstGeom prst="rect">
            <a:avLst/>
          </a:prstGeom>
          <a:noFill/>
          <a:ln>
            <a:noFill/>
          </a:ln>
        </p:spPr>
        <p:txBody>
          <a:bodyPr spcFirstLastPara="1" wrap="square" lIns="91425" tIns="45700" rIns="91425" bIns="45700" anchor="t" anchorCtr="0">
            <a:noAutofit/>
          </a:bodyPr>
          <a:lstStyle/>
          <a:p>
            <a:pPr marL="342900" marR="0" lvl="0" indent="-342900" rtl="0">
              <a:lnSpc>
                <a:spcPct val="90000"/>
              </a:lnSpc>
              <a:spcBef>
                <a:spcPts val="0"/>
              </a:spcBef>
              <a:spcAft>
                <a:spcPts val="0"/>
              </a:spcAft>
              <a:buClr>
                <a:schemeClr val="dk1"/>
              </a:buClr>
              <a:buSzPts val="3200"/>
              <a:buFont typeface="Arial"/>
              <a:buNone/>
            </a:pPr>
            <a:r>
              <a:rPr lang="en-US" sz="3200" b="0" i="0" u="none" strike="noStrike" cap="none" dirty="0">
                <a:solidFill>
                  <a:schemeClr val="dk1"/>
                </a:solidFill>
                <a:latin typeface="Arial"/>
                <a:ea typeface="Arial"/>
                <a:cs typeface="Arial"/>
                <a:sym typeface="Arial"/>
              </a:rPr>
              <a:t>Upon incarceration, offenders lose their right to privacy and control over mundane aspects of life which most citizens take for granted</a:t>
            </a:r>
            <a:endParaRPr dirty="0"/>
          </a:p>
          <a:p>
            <a:pPr>
              <a:lnSpc>
                <a:spcPct val="90000"/>
              </a:lnSpc>
              <a:spcBef>
                <a:spcPts val="640"/>
              </a:spcBef>
              <a:buClr>
                <a:schemeClr val="dk1"/>
              </a:buClr>
              <a:buSzPts val="3200"/>
            </a:pPr>
            <a:r>
              <a:rPr lang="en-US" sz="3200" b="0" i="0" u="none" strike="noStrike" cap="none" dirty="0" smtClean="0">
                <a:solidFill>
                  <a:schemeClr val="dk1"/>
                </a:solidFill>
                <a:latin typeface="Arial"/>
                <a:ea typeface="Arial"/>
                <a:cs typeface="Arial"/>
                <a:sym typeface="Arial"/>
              </a:rPr>
              <a:t>Personal </a:t>
            </a:r>
            <a:r>
              <a:rPr lang="en-US" sz="3200" b="0" i="0" u="none" strike="noStrike" cap="none" dirty="0">
                <a:solidFill>
                  <a:schemeClr val="dk1"/>
                </a:solidFill>
                <a:latin typeface="Arial"/>
                <a:ea typeface="Arial"/>
                <a:cs typeface="Arial"/>
                <a:sym typeface="Arial"/>
              </a:rPr>
              <a:t>Space</a:t>
            </a:r>
            <a:endParaRPr dirty="0"/>
          </a:p>
          <a:p>
            <a:pPr>
              <a:lnSpc>
                <a:spcPct val="90000"/>
              </a:lnSpc>
              <a:spcBef>
                <a:spcPts val="640"/>
              </a:spcBef>
              <a:buClr>
                <a:schemeClr val="dk1"/>
              </a:buClr>
              <a:buSzPts val="3200"/>
            </a:pPr>
            <a:r>
              <a:rPr lang="en-US" sz="3200" b="0" i="0" u="none" strike="noStrike" cap="none" dirty="0">
                <a:solidFill>
                  <a:schemeClr val="dk1"/>
                </a:solidFill>
                <a:latin typeface="Arial"/>
                <a:ea typeface="Arial"/>
                <a:cs typeface="Arial"/>
                <a:sym typeface="Arial"/>
              </a:rPr>
              <a:t>Lack of Privacy</a:t>
            </a:r>
            <a:endParaRPr dirty="0"/>
          </a:p>
          <a:p>
            <a:pPr>
              <a:lnSpc>
                <a:spcPct val="90000"/>
              </a:lnSpc>
              <a:spcBef>
                <a:spcPts val="640"/>
              </a:spcBef>
              <a:buClr>
                <a:schemeClr val="dk1"/>
              </a:buClr>
              <a:buSzPts val="3200"/>
            </a:pPr>
            <a:r>
              <a:rPr lang="en-US" sz="3200" b="0" i="0" u="none" strike="noStrike" cap="none" dirty="0">
                <a:solidFill>
                  <a:schemeClr val="dk1"/>
                </a:solidFill>
                <a:latin typeface="Arial"/>
                <a:ea typeface="Arial"/>
                <a:cs typeface="Arial"/>
                <a:sym typeface="Arial"/>
              </a:rPr>
              <a:t>No choice over who they live with</a:t>
            </a:r>
            <a:endParaRPr dirty="0"/>
          </a:p>
          <a:p>
            <a:pPr>
              <a:lnSpc>
                <a:spcPct val="90000"/>
              </a:lnSpc>
              <a:spcBef>
                <a:spcPts val="640"/>
              </a:spcBef>
              <a:buClr>
                <a:schemeClr val="dk1"/>
              </a:buClr>
              <a:buSzPts val="3200"/>
            </a:pPr>
            <a:r>
              <a:rPr lang="en-US" sz="3200" b="0" i="0" u="none" strike="noStrike" cap="none" dirty="0">
                <a:solidFill>
                  <a:schemeClr val="dk1"/>
                </a:solidFill>
                <a:latin typeface="Arial"/>
                <a:ea typeface="Arial"/>
                <a:cs typeface="Arial"/>
                <a:sym typeface="Arial"/>
              </a:rPr>
              <a:t>No freedom to choose </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13">
                                            <p:txEl>
                                              <p:pRg st="0" end="0"/>
                                            </p:txEl>
                                          </p:spTgt>
                                        </p:tgtEl>
                                        <p:attrNameLst>
                                          <p:attrName>style.visibility</p:attrName>
                                        </p:attrNameLst>
                                      </p:cBhvr>
                                      <p:to>
                                        <p:strVal val="visible"/>
                                      </p:to>
                                    </p:set>
                                    <p:animEffect transition="in" filter="fade">
                                      <p:cBhvr>
                                        <p:cTn id="7" dur="1000"/>
                                        <p:tgtEl>
                                          <p:spTgt spid="61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13">
                                            <p:txEl>
                                              <p:pRg st="1" end="1"/>
                                            </p:txEl>
                                          </p:spTgt>
                                        </p:tgtEl>
                                        <p:attrNameLst>
                                          <p:attrName>style.visibility</p:attrName>
                                        </p:attrNameLst>
                                      </p:cBhvr>
                                      <p:to>
                                        <p:strVal val="visible"/>
                                      </p:to>
                                    </p:set>
                                    <p:animEffect transition="in" filter="fade">
                                      <p:cBhvr>
                                        <p:cTn id="10" dur="1000"/>
                                        <p:tgtEl>
                                          <p:spTgt spid="61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13">
                                            <p:txEl>
                                              <p:pRg st="2" end="2"/>
                                            </p:txEl>
                                          </p:spTgt>
                                        </p:tgtEl>
                                        <p:attrNameLst>
                                          <p:attrName>style.visibility</p:attrName>
                                        </p:attrNameLst>
                                      </p:cBhvr>
                                      <p:to>
                                        <p:strVal val="visible"/>
                                      </p:to>
                                    </p:set>
                                    <p:animEffect transition="in" filter="fade">
                                      <p:cBhvr>
                                        <p:cTn id="13" dur="1000"/>
                                        <p:tgtEl>
                                          <p:spTgt spid="61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613">
                                            <p:txEl>
                                              <p:pRg st="3" end="3"/>
                                            </p:txEl>
                                          </p:spTgt>
                                        </p:tgtEl>
                                        <p:attrNameLst>
                                          <p:attrName>style.visibility</p:attrName>
                                        </p:attrNameLst>
                                      </p:cBhvr>
                                      <p:to>
                                        <p:strVal val="visible"/>
                                      </p:to>
                                    </p:set>
                                    <p:animEffect transition="in" filter="fade">
                                      <p:cBhvr>
                                        <p:cTn id="16" dur="1000"/>
                                        <p:tgtEl>
                                          <p:spTgt spid="61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613">
                                            <p:txEl>
                                              <p:pRg st="4" end="4"/>
                                            </p:txEl>
                                          </p:spTgt>
                                        </p:tgtEl>
                                        <p:attrNameLst>
                                          <p:attrName>style.visibility</p:attrName>
                                        </p:attrNameLst>
                                      </p:cBhvr>
                                      <p:to>
                                        <p:strVal val="visible"/>
                                      </p:to>
                                    </p:set>
                                    <p:animEffect transition="in" filter="fade">
                                      <p:cBhvr>
                                        <p:cTn id="19" dur="1000"/>
                                        <p:tgtEl>
                                          <p:spTgt spid="61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4" name="Google Shape;134;p21"/>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a:solidFill>
                  <a:schemeClr val="dk2"/>
                </a:solidFill>
                <a:latin typeface="Arial"/>
                <a:ea typeface="Arial"/>
                <a:cs typeface="Arial"/>
                <a:sym typeface="Arial"/>
              </a:rPr>
              <a:t>Prosecution</a:t>
            </a:r>
            <a:endParaRPr sz="4400" b="0" i="0" u="none" strike="noStrike" cap="none">
              <a:solidFill>
                <a:schemeClr val="dk2"/>
              </a:solidFill>
              <a:latin typeface="Arial"/>
              <a:ea typeface="Arial"/>
              <a:cs typeface="Arial"/>
              <a:sym typeface="Arial"/>
            </a:endParaRPr>
          </a:p>
        </p:txBody>
      </p:sp>
      <p:sp>
        <p:nvSpPr>
          <p:cNvPr id="133" name="Google Shape;133;p21"/>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342900" marR="0" lvl="0" indent="-342900" algn="l" rtl="0">
              <a:lnSpc>
                <a:spcPct val="80000"/>
              </a:lnSpc>
              <a:spcBef>
                <a:spcPts val="0"/>
              </a:spcBef>
              <a:spcAft>
                <a:spcPts val="0"/>
              </a:spcAft>
              <a:buClr>
                <a:schemeClr val="dk1"/>
              </a:buClr>
              <a:buSzPts val="2720"/>
              <a:buFont typeface="Arial"/>
              <a:buChar char="•"/>
            </a:pPr>
            <a:r>
              <a:rPr lang="en-US" sz="1800" b="0" i="0" u="none" strike="noStrike" cap="none" dirty="0">
                <a:solidFill>
                  <a:schemeClr val="dk1"/>
                </a:solidFill>
                <a:latin typeface="Arial"/>
                <a:ea typeface="Arial"/>
                <a:cs typeface="Arial"/>
                <a:sym typeface="Arial"/>
              </a:rPr>
              <a:t>Prosecutors are lawyers who represent the state or federal government (not the victim) throughout the court process-from the first appearance of the accused in court until the accused is acquitted or sentenced. </a:t>
            </a:r>
            <a:endParaRPr sz="1800" dirty="0"/>
          </a:p>
          <a:p>
            <a:pPr marL="342900" marR="0" lvl="0" indent="-342900" algn="l" rtl="0">
              <a:lnSpc>
                <a:spcPct val="80000"/>
              </a:lnSpc>
              <a:spcBef>
                <a:spcPts val="544"/>
              </a:spcBef>
              <a:spcAft>
                <a:spcPts val="0"/>
              </a:spcAft>
              <a:buClr>
                <a:schemeClr val="dk1"/>
              </a:buClr>
              <a:buSzPts val="2720"/>
              <a:buFont typeface="Arial"/>
              <a:buChar char="•"/>
            </a:pPr>
            <a:r>
              <a:rPr lang="en-US" sz="1800" b="0" i="0" u="none" strike="noStrike" cap="none" dirty="0">
                <a:solidFill>
                  <a:schemeClr val="dk1"/>
                </a:solidFill>
                <a:latin typeface="Arial"/>
                <a:ea typeface="Arial"/>
                <a:cs typeface="Arial"/>
                <a:sym typeface="Arial"/>
              </a:rPr>
              <a:t>Prosecutors review the evidence brought to them by law enforcement to decide whether to file charges or drop the case.</a:t>
            </a:r>
            <a:endParaRPr sz="1800" dirty="0"/>
          </a:p>
          <a:p>
            <a:pPr marL="342900" marR="0" lvl="0" indent="-342900" algn="l" rtl="0">
              <a:lnSpc>
                <a:spcPct val="80000"/>
              </a:lnSpc>
              <a:spcBef>
                <a:spcPts val="544"/>
              </a:spcBef>
              <a:spcAft>
                <a:spcPts val="0"/>
              </a:spcAft>
              <a:buClr>
                <a:schemeClr val="dk1"/>
              </a:buClr>
              <a:buSzPts val="2720"/>
              <a:buFont typeface="Arial"/>
              <a:buChar char="•"/>
            </a:pPr>
            <a:r>
              <a:rPr lang="en-US" sz="1800" b="0" i="0" u="none" strike="noStrike" cap="none" dirty="0">
                <a:solidFill>
                  <a:schemeClr val="dk1"/>
                </a:solidFill>
                <a:latin typeface="Arial"/>
                <a:ea typeface="Arial"/>
                <a:cs typeface="Arial"/>
                <a:sym typeface="Arial"/>
              </a:rPr>
              <a:t>Prosecutors present evidence in court, question witnesses, and decide (at any point after charges have been filed) whether to negotiate plea bargains with defendants. </a:t>
            </a:r>
            <a:endParaRPr sz="1800" b="0" i="0" u="none" strike="noStrike" cap="none" dirty="0">
              <a:solidFill>
                <a:schemeClr val="dk1"/>
              </a:solidFill>
              <a:latin typeface="Arial"/>
              <a:ea typeface="Arial"/>
              <a:cs typeface="Arial"/>
              <a:sym typeface="Arial"/>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sp>
        <p:nvSpPr>
          <p:cNvPr id="618" name="Google Shape;618;p102"/>
          <p:cNvSpPr txBox="1">
            <a:spLocks noGrp="1"/>
          </p:cNvSpPr>
          <p:nvPr>
            <p:ph type="title"/>
          </p:nvPr>
        </p:nvSpPr>
        <p:spPr>
          <a:xfrm>
            <a:off x="611560" y="235992"/>
            <a:ext cx="6347713" cy="13208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000" b="0" i="0" u="none" strike="noStrike" cap="none" dirty="0">
                <a:solidFill>
                  <a:schemeClr val="dk1"/>
                </a:solidFill>
                <a:latin typeface="Arial"/>
                <a:ea typeface="Arial"/>
                <a:cs typeface="Arial"/>
                <a:sym typeface="Arial"/>
              </a:rPr>
              <a:t>Diminished Sense of </a:t>
            </a:r>
            <a:br>
              <a:rPr lang="en-US" sz="4000" b="0" i="0" u="none" strike="noStrike" cap="none" dirty="0">
                <a:solidFill>
                  <a:schemeClr val="dk1"/>
                </a:solidFill>
                <a:latin typeface="Arial"/>
                <a:ea typeface="Arial"/>
                <a:cs typeface="Arial"/>
                <a:sym typeface="Arial"/>
              </a:rPr>
            </a:br>
            <a:r>
              <a:rPr lang="en-US" sz="4000" b="0" i="0" u="none" strike="noStrike" cap="none" dirty="0">
                <a:solidFill>
                  <a:schemeClr val="dk1"/>
                </a:solidFill>
                <a:latin typeface="Arial"/>
                <a:ea typeface="Arial"/>
                <a:cs typeface="Arial"/>
                <a:sym typeface="Arial"/>
              </a:rPr>
              <a:t>Self-worth</a:t>
            </a:r>
            <a:endParaRPr dirty="0"/>
          </a:p>
        </p:txBody>
      </p:sp>
      <p:sp>
        <p:nvSpPr>
          <p:cNvPr id="619" name="Google Shape;619;p102"/>
          <p:cNvSpPr txBox="1">
            <a:spLocks noGrp="1"/>
          </p:cNvSpPr>
          <p:nvPr>
            <p:ph idx="1"/>
          </p:nvPr>
        </p:nvSpPr>
        <p:spPr>
          <a:xfrm>
            <a:off x="611560" y="1556792"/>
            <a:ext cx="6858000" cy="4373563"/>
          </a:xfrm>
          <a:prstGeom prst="rect">
            <a:avLst/>
          </a:prstGeom>
          <a:noFill/>
          <a:ln>
            <a:noFill/>
          </a:ln>
        </p:spPr>
        <p:txBody>
          <a:bodyPr spcFirstLastPara="1" wrap="square" lIns="91425" tIns="45700" rIns="91425" bIns="45700" anchor="t" anchorCtr="0">
            <a:noAutofit/>
          </a:bodyPr>
          <a:lstStyle/>
          <a:p>
            <a:pPr marL="342900" marR="0" lvl="0" indent="-342900" algn="ctr" rtl="0">
              <a:lnSpc>
                <a:spcPct val="90000"/>
              </a:lnSpc>
              <a:spcBef>
                <a:spcPts val="0"/>
              </a:spcBef>
              <a:spcAft>
                <a:spcPts val="0"/>
              </a:spcAft>
              <a:buClr>
                <a:schemeClr val="dk1"/>
              </a:buClr>
              <a:buSzPts val="2800"/>
              <a:buFont typeface="Arial"/>
              <a:buNone/>
            </a:pPr>
            <a:r>
              <a:rPr lang="en-US" sz="2800" b="0" i="0" u="none" strike="noStrike" cap="none" dirty="0">
                <a:solidFill>
                  <a:schemeClr val="dk1"/>
                </a:solidFill>
                <a:latin typeface="Arial"/>
                <a:ea typeface="Arial"/>
                <a:cs typeface="Arial"/>
                <a:sym typeface="Arial"/>
              </a:rPr>
              <a:t>These conditions tend to make individuals feel more like children than adults</a:t>
            </a:r>
            <a:endParaRPr dirty="0"/>
          </a:p>
          <a:p>
            <a:pPr marL="342900" marR="0" lvl="0" indent="-342900" algn="ctr" rtl="0">
              <a:lnSpc>
                <a:spcPct val="90000"/>
              </a:lnSpc>
              <a:spcBef>
                <a:spcPts val="560"/>
              </a:spcBef>
              <a:spcAft>
                <a:spcPts val="0"/>
              </a:spcAft>
              <a:buClr>
                <a:schemeClr val="dk1"/>
              </a:buClr>
              <a:buSzPts val="2800"/>
              <a:buFont typeface="Arial"/>
              <a:buNone/>
            </a:pPr>
            <a:endParaRPr sz="2800" b="0" i="0" u="none" strike="noStrike" cap="none" dirty="0">
              <a:solidFill>
                <a:schemeClr val="dk1"/>
              </a:solidFill>
              <a:latin typeface="Arial"/>
              <a:ea typeface="Arial"/>
              <a:cs typeface="Arial"/>
              <a:sym typeface="Arial"/>
            </a:endParaRPr>
          </a:p>
          <a:p>
            <a:pPr marL="342900" marR="0" lvl="0" indent="-342900" algn="ctr" rtl="0">
              <a:lnSpc>
                <a:spcPct val="90000"/>
              </a:lnSpc>
              <a:spcBef>
                <a:spcPts val="560"/>
              </a:spcBef>
              <a:spcAft>
                <a:spcPts val="0"/>
              </a:spcAft>
              <a:buClr>
                <a:schemeClr val="dk1"/>
              </a:buClr>
              <a:buSzPts val="2800"/>
              <a:buFont typeface="Arial"/>
              <a:buNone/>
            </a:pPr>
            <a:r>
              <a:rPr lang="en-US" sz="2800" b="0" i="0" u="none" strike="noStrike" cap="none" dirty="0">
                <a:solidFill>
                  <a:schemeClr val="dk1"/>
                </a:solidFill>
                <a:latin typeface="Arial"/>
                <a:ea typeface="Arial"/>
                <a:cs typeface="Arial"/>
                <a:sym typeface="Arial"/>
              </a:rPr>
              <a:t>They are constant reminders of their compromised social status and stigmatized social role as an offender</a:t>
            </a:r>
            <a:endParaRPr dirty="0"/>
          </a:p>
          <a:p>
            <a:pPr marL="342900" marR="0" lvl="0" indent="-342900" algn="ctr" rtl="0">
              <a:lnSpc>
                <a:spcPct val="90000"/>
              </a:lnSpc>
              <a:spcBef>
                <a:spcPts val="560"/>
              </a:spcBef>
              <a:spcAft>
                <a:spcPts val="0"/>
              </a:spcAft>
              <a:buClr>
                <a:schemeClr val="dk1"/>
              </a:buClr>
              <a:buSzPts val="2800"/>
              <a:buFont typeface="Arial"/>
              <a:buNone/>
            </a:pPr>
            <a:endParaRPr sz="2800" b="0" i="0" u="none" strike="noStrike" cap="none" dirty="0">
              <a:solidFill>
                <a:schemeClr val="dk1"/>
              </a:solidFill>
              <a:latin typeface="Arial"/>
              <a:ea typeface="Arial"/>
              <a:cs typeface="Arial"/>
              <a:sym typeface="Arial"/>
            </a:endParaRPr>
          </a:p>
          <a:p>
            <a:pPr marL="342900" marR="0" lvl="0" indent="-342900" algn="ctr" rtl="0">
              <a:lnSpc>
                <a:spcPct val="90000"/>
              </a:lnSpc>
              <a:spcBef>
                <a:spcPts val="560"/>
              </a:spcBef>
              <a:spcAft>
                <a:spcPts val="0"/>
              </a:spcAft>
              <a:buClr>
                <a:schemeClr val="dk1"/>
              </a:buClr>
              <a:buSzPts val="2800"/>
              <a:buFont typeface="Arial"/>
              <a:buNone/>
            </a:pPr>
            <a:r>
              <a:rPr lang="en-US" sz="2800" b="0" i="0" u="none" strike="noStrike" cap="none" dirty="0">
                <a:solidFill>
                  <a:schemeClr val="dk1"/>
                </a:solidFill>
                <a:latin typeface="Arial"/>
                <a:ea typeface="Arial"/>
                <a:cs typeface="Arial"/>
                <a:sym typeface="Arial"/>
              </a:rPr>
              <a:t>In extreme cases, offenders begin to think of themselves as “the kind of person” who deserves this type of treatment</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19">
                                            <p:txEl>
                                              <p:pRg st="0" end="0"/>
                                            </p:txEl>
                                          </p:spTgt>
                                        </p:tgtEl>
                                        <p:attrNameLst>
                                          <p:attrName>style.visibility</p:attrName>
                                        </p:attrNameLst>
                                      </p:cBhvr>
                                      <p:to>
                                        <p:strVal val="visible"/>
                                      </p:to>
                                    </p:set>
                                    <p:animEffect transition="in" filter="fade">
                                      <p:cBhvr>
                                        <p:cTn id="7" dur="1000"/>
                                        <p:tgtEl>
                                          <p:spTgt spid="619">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19">
                                            <p:txEl>
                                              <p:pRg st="1" end="1"/>
                                            </p:txEl>
                                          </p:spTgt>
                                        </p:tgtEl>
                                        <p:attrNameLst>
                                          <p:attrName>style.visibility</p:attrName>
                                        </p:attrNameLst>
                                      </p:cBhvr>
                                      <p:to>
                                        <p:strVal val="visible"/>
                                      </p:to>
                                    </p:set>
                                    <p:animEffect transition="in" filter="fade">
                                      <p:cBhvr>
                                        <p:cTn id="10" dur="1000"/>
                                        <p:tgtEl>
                                          <p:spTgt spid="619">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19">
                                            <p:txEl>
                                              <p:pRg st="2" end="2"/>
                                            </p:txEl>
                                          </p:spTgt>
                                        </p:tgtEl>
                                        <p:attrNameLst>
                                          <p:attrName>style.visibility</p:attrName>
                                        </p:attrNameLst>
                                      </p:cBhvr>
                                      <p:to>
                                        <p:strVal val="visible"/>
                                      </p:to>
                                    </p:set>
                                    <p:animEffect transition="in" filter="fade">
                                      <p:cBhvr>
                                        <p:cTn id="13" dur="1000"/>
                                        <p:tgtEl>
                                          <p:spTgt spid="619">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619">
                                            <p:txEl>
                                              <p:pRg st="3" end="3"/>
                                            </p:txEl>
                                          </p:spTgt>
                                        </p:tgtEl>
                                        <p:attrNameLst>
                                          <p:attrName>style.visibility</p:attrName>
                                        </p:attrNameLst>
                                      </p:cBhvr>
                                      <p:to>
                                        <p:strVal val="visible"/>
                                      </p:to>
                                    </p:set>
                                    <p:animEffect transition="in" filter="fade">
                                      <p:cBhvr>
                                        <p:cTn id="16" dur="1000"/>
                                        <p:tgtEl>
                                          <p:spTgt spid="619">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619">
                                            <p:txEl>
                                              <p:pRg st="4" end="4"/>
                                            </p:txEl>
                                          </p:spTgt>
                                        </p:tgtEl>
                                        <p:attrNameLst>
                                          <p:attrName>style.visibility</p:attrName>
                                        </p:attrNameLst>
                                      </p:cBhvr>
                                      <p:to>
                                        <p:strVal val="visible"/>
                                      </p:to>
                                    </p:set>
                                    <p:animEffect transition="in" filter="fade">
                                      <p:cBhvr>
                                        <p:cTn id="19" dur="1000"/>
                                        <p:tgtEl>
                                          <p:spTgt spid="61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623"/>
        <p:cNvGrpSpPr/>
        <p:nvPr/>
      </p:nvGrpSpPr>
      <p:grpSpPr>
        <a:xfrm>
          <a:off x="0" y="0"/>
          <a:ext cx="0" cy="0"/>
          <a:chOff x="0" y="0"/>
          <a:chExt cx="0" cy="0"/>
        </a:xfrm>
      </p:grpSpPr>
      <p:sp>
        <p:nvSpPr>
          <p:cNvPr id="624" name="Google Shape;624;p103"/>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000" b="0" i="0" u="none" strike="noStrike" cap="none">
                <a:solidFill>
                  <a:schemeClr val="dk1"/>
                </a:solidFill>
                <a:latin typeface="Arial"/>
                <a:ea typeface="Arial"/>
                <a:cs typeface="Arial"/>
                <a:sym typeface="Arial"/>
              </a:rPr>
              <a:t>Effect on Rehabilitative Efforts</a:t>
            </a:r>
            <a:endParaRPr/>
          </a:p>
        </p:txBody>
      </p:sp>
      <p:sp>
        <p:nvSpPr>
          <p:cNvPr id="625" name="Google Shape;625;p103"/>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Staff should encourage the use of positive “self-talk”</a:t>
            </a:r>
            <a:endParaRPr/>
          </a:p>
          <a:p>
            <a:pPr marL="342900" marR="0" lvl="0" indent="-165100" algn="l" rtl="0">
              <a:spcBef>
                <a:spcPts val="560"/>
              </a:spcBef>
              <a:spcAft>
                <a:spcPts val="0"/>
              </a:spcAft>
              <a:buClr>
                <a:schemeClr val="dk1"/>
              </a:buClr>
              <a:buSzPts val="2800"/>
              <a:buFont typeface="Arial"/>
              <a:buNone/>
            </a:pPr>
            <a:endParaRPr sz="2800" b="0" i="0" u="none" strike="noStrike" cap="none">
              <a:solidFill>
                <a:schemeClr val="dk1"/>
              </a:solidFill>
              <a:latin typeface="Arial"/>
              <a:ea typeface="Arial"/>
              <a:cs typeface="Arial"/>
              <a:sym typeface="Arial"/>
            </a:endParaRPr>
          </a:p>
          <a:p>
            <a:pPr marL="342900" marR="0" lvl="0" indent="-342900" algn="l" rtl="0">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Staff should utilize volunteers who have changed their lives after release from incarceration</a:t>
            </a:r>
            <a:endParaRPr/>
          </a:p>
          <a:p>
            <a:pPr marL="342900" marR="0" lvl="0" indent="-165100" algn="l" rtl="0">
              <a:spcBef>
                <a:spcPts val="560"/>
              </a:spcBef>
              <a:spcAft>
                <a:spcPts val="0"/>
              </a:spcAft>
              <a:buClr>
                <a:schemeClr val="dk1"/>
              </a:buClr>
              <a:buSzPts val="2800"/>
              <a:buFont typeface="Arial"/>
              <a:buNone/>
            </a:pPr>
            <a:endParaRPr sz="2800" b="0" i="0" u="none" strike="noStrike" cap="none">
              <a:solidFill>
                <a:schemeClr val="dk1"/>
              </a:solidFill>
              <a:latin typeface="Arial"/>
              <a:ea typeface="Arial"/>
              <a:cs typeface="Arial"/>
              <a:sym typeface="Arial"/>
            </a:endParaRPr>
          </a:p>
          <a:p>
            <a:pPr marL="342900" marR="0" lvl="0" indent="-342900" algn="l" rtl="0">
              <a:spcBef>
                <a:spcPts val="56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Staff should identify pro-social behaviors and offer appropriate praise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25">
                                            <p:txEl>
                                              <p:pRg st="0" end="0"/>
                                            </p:txEl>
                                          </p:spTgt>
                                        </p:tgtEl>
                                        <p:attrNameLst>
                                          <p:attrName>style.visibility</p:attrName>
                                        </p:attrNameLst>
                                      </p:cBhvr>
                                      <p:to>
                                        <p:strVal val="visible"/>
                                      </p:to>
                                    </p:set>
                                    <p:animEffect transition="in" filter="fade">
                                      <p:cBhvr>
                                        <p:cTn id="7" dur="1000"/>
                                        <p:tgtEl>
                                          <p:spTgt spid="62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25">
                                            <p:txEl>
                                              <p:pRg st="1" end="1"/>
                                            </p:txEl>
                                          </p:spTgt>
                                        </p:tgtEl>
                                        <p:attrNameLst>
                                          <p:attrName>style.visibility</p:attrName>
                                        </p:attrNameLst>
                                      </p:cBhvr>
                                      <p:to>
                                        <p:strVal val="visible"/>
                                      </p:to>
                                    </p:set>
                                    <p:animEffect transition="in" filter="fade">
                                      <p:cBhvr>
                                        <p:cTn id="10" dur="1000"/>
                                        <p:tgtEl>
                                          <p:spTgt spid="625">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25">
                                            <p:txEl>
                                              <p:pRg st="2" end="2"/>
                                            </p:txEl>
                                          </p:spTgt>
                                        </p:tgtEl>
                                        <p:attrNameLst>
                                          <p:attrName>style.visibility</p:attrName>
                                        </p:attrNameLst>
                                      </p:cBhvr>
                                      <p:to>
                                        <p:strVal val="visible"/>
                                      </p:to>
                                    </p:set>
                                    <p:animEffect transition="in" filter="fade">
                                      <p:cBhvr>
                                        <p:cTn id="13" dur="1000"/>
                                        <p:tgtEl>
                                          <p:spTgt spid="625">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625">
                                            <p:txEl>
                                              <p:pRg st="3" end="3"/>
                                            </p:txEl>
                                          </p:spTgt>
                                        </p:tgtEl>
                                        <p:attrNameLst>
                                          <p:attrName>style.visibility</p:attrName>
                                        </p:attrNameLst>
                                      </p:cBhvr>
                                      <p:to>
                                        <p:strVal val="visible"/>
                                      </p:to>
                                    </p:set>
                                    <p:animEffect transition="in" filter="fade">
                                      <p:cBhvr>
                                        <p:cTn id="16" dur="1000"/>
                                        <p:tgtEl>
                                          <p:spTgt spid="625">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625">
                                            <p:txEl>
                                              <p:pRg st="4" end="4"/>
                                            </p:txEl>
                                          </p:spTgt>
                                        </p:tgtEl>
                                        <p:attrNameLst>
                                          <p:attrName>style.visibility</p:attrName>
                                        </p:attrNameLst>
                                      </p:cBhvr>
                                      <p:to>
                                        <p:strVal val="visible"/>
                                      </p:to>
                                    </p:set>
                                    <p:animEffect transition="in" filter="fade">
                                      <p:cBhvr>
                                        <p:cTn id="19" dur="1000"/>
                                        <p:tgtEl>
                                          <p:spTgt spid="62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sp>
        <p:nvSpPr>
          <p:cNvPr id="630" name="Google Shape;630;p104"/>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000" b="0" i="0" u="none" strike="noStrike" cap="none">
                <a:solidFill>
                  <a:schemeClr val="dk1"/>
                </a:solidFill>
                <a:latin typeface="Arial"/>
                <a:ea typeface="Arial"/>
                <a:cs typeface="Arial"/>
                <a:sym typeface="Arial"/>
              </a:rPr>
              <a:t>Implications for the Transition From Prison to Home</a:t>
            </a:r>
            <a:endParaRPr/>
          </a:p>
        </p:txBody>
      </p:sp>
      <p:sp>
        <p:nvSpPr>
          <p:cNvPr id="631" name="Google Shape;631;p104"/>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342900" marR="0" lvl="0" indent="-342900" algn="l" rtl="0">
              <a:lnSpc>
                <a:spcPct val="80000"/>
              </a:lnSpc>
              <a:spcBef>
                <a:spcPts val="0"/>
              </a:spcBef>
              <a:spcAft>
                <a:spcPts val="0"/>
              </a:spcAft>
              <a:buClr>
                <a:schemeClr val="dk1"/>
              </a:buClr>
              <a:buSzPts val="2800"/>
              <a:buFont typeface="Arial"/>
              <a:buChar char="•"/>
            </a:pPr>
            <a:r>
              <a:rPr lang="en-US" sz="2800" b="0" i="0" u="none" strike="noStrike" cap="none" dirty="0">
                <a:solidFill>
                  <a:schemeClr val="dk1"/>
                </a:solidFill>
                <a:latin typeface="Arial"/>
                <a:ea typeface="Arial"/>
                <a:cs typeface="Arial"/>
                <a:sym typeface="Arial"/>
              </a:rPr>
              <a:t>Without an understanding of the changes they may have undergone while incarcerated, institutionalization may:</a:t>
            </a:r>
            <a:endParaRPr dirty="0"/>
          </a:p>
          <a:p>
            <a:pPr marL="742950" marR="0" lvl="1" indent="-285750" algn="l" rtl="0">
              <a:lnSpc>
                <a:spcPct val="80000"/>
              </a:lnSpc>
              <a:spcBef>
                <a:spcPts val="480"/>
              </a:spcBef>
              <a:spcAft>
                <a:spcPts val="0"/>
              </a:spcAft>
              <a:buClr>
                <a:schemeClr val="dk1"/>
              </a:buClr>
              <a:buSzPts val="2400"/>
              <a:buFont typeface="Arial"/>
              <a:buChar char="–"/>
            </a:pPr>
            <a:r>
              <a:rPr lang="en-US" sz="2400" b="0" i="0" u="none" strike="noStrike" cap="none" dirty="0">
                <a:solidFill>
                  <a:schemeClr val="dk1"/>
                </a:solidFill>
                <a:latin typeface="Arial"/>
                <a:ea typeface="Arial"/>
                <a:cs typeface="Arial"/>
                <a:sym typeface="Arial"/>
              </a:rPr>
              <a:t>Interfere with the transition from prison to home</a:t>
            </a:r>
            <a:endParaRPr dirty="0"/>
          </a:p>
          <a:p>
            <a:pPr marL="742950" marR="0" lvl="1" indent="-285750" algn="l" rtl="0">
              <a:lnSpc>
                <a:spcPct val="80000"/>
              </a:lnSpc>
              <a:spcBef>
                <a:spcPts val="480"/>
              </a:spcBef>
              <a:spcAft>
                <a:spcPts val="0"/>
              </a:spcAft>
              <a:buClr>
                <a:schemeClr val="dk1"/>
              </a:buClr>
              <a:buSzPts val="2400"/>
              <a:buFont typeface="Arial"/>
              <a:buChar char="–"/>
            </a:pPr>
            <a:r>
              <a:rPr lang="en-US" sz="2400" b="0" i="0" u="none" strike="noStrike" cap="none" dirty="0">
                <a:solidFill>
                  <a:schemeClr val="dk1"/>
                </a:solidFill>
                <a:latin typeface="Arial"/>
                <a:ea typeface="Arial"/>
                <a:cs typeface="Arial"/>
                <a:sym typeface="Arial"/>
              </a:rPr>
              <a:t>Impede an ex-offender’s successful reintegration into a social network and employment</a:t>
            </a:r>
            <a:endParaRPr dirty="0"/>
          </a:p>
          <a:p>
            <a:pPr marL="742950" marR="0" lvl="1" indent="-285750" algn="l" rtl="0">
              <a:lnSpc>
                <a:spcPct val="80000"/>
              </a:lnSpc>
              <a:spcBef>
                <a:spcPts val="480"/>
              </a:spcBef>
              <a:spcAft>
                <a:spcPts val="0"/>
              </a:spcAft>
              <a:buClr>
                <a:schemeClr val="dk1"/>
              </a:buClr>
              <a:buSzPts val="2400"/>
              <a:buFont typeface="Arial"/>
              <a:buChar char="–"/>
            </a:pPr>
            <a:r>
              <a:rPr lang="en-US" sz="2400" b="0" i="0" u="none" strike="noStrike" cap="none" dirty="0">
                <a:solidFill>
                  <a:schemeClr val="dk1"/>
                </a:solidFill>
                <a:latin typeface="Arial"/>
                <a:ea typeface="Arial"/>
                <a:cs typeface="Arial"/>
                <a:sym typeface="Arial"/>
              </a:rPr>
              <a:t>Make overcoming the stigma of “ex-con” more difficult</a:t>
            </a:r>
            <a:endParaRPr dirty="0"/>
          </a:p>
          <a:p>
            <a:pPr marL="742950" marR="0" lvl="1" indent="-285750" algn="l" rtl="0">
              <a:lnSpc>
                <a:spcPct val="80000"/>
              </a:lnSpc>
              <a:spcBef>
                <a:spcPts val="480"/>
              </a:spcBef>
              <a:spcAft>
                <a:spcPts val="0"/>
              </a:spcAft>
              <a:buClr>
                <a:schemeClr val="dk1"/>
              </a:buClr>
              <a:buSzPts val="2400"/>
              <a:buFont typeface="Arial"/>
              <a:buChar char="–"/>
            </a:pPr>
            <a:r>
              <a:rPr lang="en-US" sz="2400" b="0" i="0" u="none" strike="noStrike" cap="none" dirty="0">
                <a:solidFill>
                  <a:schemeClr val="dk1"/>
                </a:solidFill>
                <a:latin typeface="Arial"/>
                <a:ea typeface="Arial"/>
                <a:cs typeface="Arial"/>
                <a:sym typeface="Arial"/>
              </a:rPr>
              <a:t>Difficulty with a parental relationship</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31">
                                            <p:txEl>
                                              <p:pRg st="0" end="0"/>
                                            </p:txEl>
                                          </p:spTgt>
                                        </p:tgtEl>
                                        <p:attrNameLst>
                                          <p:attrName>style.visibility</p:attrName>
                                        </p:attrNameLst>
                                      </p:cBhvr>
                                      <p:to>
                                        <p:strVal val="visible"/>
                                      </p:to>
                                    </p:set>
                                    <p:animEffect transition="in" filter="fade">
                                      <p:cBhvr>
                                        <p:cTn id="7" dur="1000"/>
                                        <p:tgtEl>
                                          <p:spTgt spid="631">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31">
                                            <p:txEl>
                                              <p:pRg st="1" end="1"/>
                                            </p:txEl>
                                          </p:spTgt>
                                        </p:tgtEl>
                                        <p:attrNameLst>
                                          <p:attrName>style.visibility</p:attrName>
                                        </p:attrNameLst>
                                      </p:cBhvr>
                                      <p:to>
                                        <p:strVal val="visible"/>
                                      </p:to>
                                    </p:set>
                                    <p:animEffect transition="in" filter="fade">
                                      <p:cBhvr>
                                        <p:cTn id="10" dur="1000"/>
                                        <p:tgtEl>
                                          <p:spTgt spid="631">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31">
                                            <p:txEl>
                                              <p:pRg st="2" end="2"/>
                                            </p:txEl>
                                          </p:spTgt>
                                        </p:tgtEl>
                                        <p:attrNameLst>
                                          <p:attrName>style.visibility</p:attrName>
                                        </p:attrNameLst>
                                      </p:cBhvr>
                                      <p:to>
                                        <p:strVal val="visible"/>
                                      </p:to>
                                    </p:set>
                                    <p:animEffect transition="in" filter="fade">
                                      <p:cBhvr>
                                        <p:cTn id="13" dur="1000"/>
                                        <p:tgtEl>
                                          <p:spTgt spid="631">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631">
                                            <p:txEl>
                                              <p:pRg st="3" end="3"/>
                                            </p:txEl>
                                          </p:spTgt>
                                        </p:tgtEl>
                                        <p:attrNameLst>
                                          <p:attrName>style.visibility</p:attrName>
                                        </p:attrNameLst>
                                      </p:cBhvr>
                                      <p:to>
                                        <p:strVal val="visible"/>
                                      </p:to>
                                    </p:set>
                                    <p:animEffect transition="in" filter="fade">
                                      <p:cBhvr>
                                        <p:cTn id="16" dur="1000"/>
                                        <p:tgtEl>
                                          <p:spTgt spid="631">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631">
                                            <p:txEl>
                                              <p:pRg st="4" end="4"/>
                                            </p:txEl>
                                          </p:spTgt>
                                        </p:tgtEl>
                                        <p:attrNameLst>
                                          <p:attrName>style.visibility</p:attrName>
                                        </p:attrNameLst>
                                      </p:cBhvr>
                                      <p:to>
                                        <p:strVal val="visible"/>
                                      </p:to>
                                    </p:set>
                                    <p:animEffect transition="in" filter="fade">
                                      <p:cBhvr>
                                        <p:cTn id="19" dur="1000"/>
                                        <p:tgtEl>
                                          <p:spTgt spid="63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635"/>
        <p:cNvGrpSpPr/>
        <p:nvPr/>
      </p:nvGrpSpPr>
      <p:grpSpPr>
        <a:xfrm>
          <a:off x="0" y="0"/>
          <a:ext cx="0" cy="0"/>
          <a:chOff x="0" y="0"/>
          <a:chExt cx="0" cy="0"/>
        </a:xfrm>
      </p:grpSpPr>
      <p:sp>
        <p:nvSpPr>
          <p:cNvPr id="636" name="Google Shape;636;p105"/>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a:solidFill>
                  <a:schemeClr val="dk1"/>
                </a:solidFill>
                <a:latin typeface="Arial"/>
                <a:ea typeface="Arial"/>
                <a:cs typeface="Arial"/>
                <a:sym typeface="Arial"/>
              </a:rPr>
              <a:t>What Can We Do?</a:t>
            </a:r>
            <a:endParaRPr/>
          </a:p>
        </p:txBody>
      </p:sp>
      <p:sp>
        <p:nvSpPr>
          <p:cNvPr id="637" name="Google Shape;637;p105"/>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742950" marR="0" lvl="1" indent="-285750" algn="l" rtl="0">
              <a:spcBef>
                <a:spcPts val="0"/>
              </a:spcBef>
              <a:spcAft>
                <a:spcPts val="0"/>
              </a:spcAft>
              <a:buClr>
                <a:schemeClr val="dk1"/>
              </a:buClr>
              <a:buSzPts val="2800"/>
              <a:buFont typeface="Arial"/>
              <a:buNone/>
            </a:pPr>
            <a:endParaRPr sz="2800" b="0" i="0" u="none" strike="noStrike" cap="none">
              <a:solidFill>
                <a:schemeClr val="dk1"/>
              </a:solidFill>
              <a:latin typeface="Arial"/>
              <a:ea typeface="Arial"/>
              <a:cs typeface="Arial"/>
              <a:sym typeface="Arial"/>
            </a:endParaRPr>
          </a:p>
          <a:p>
            <a:pPr marL="342900" marR="0" lvl="0" indent="-342900" algn="l" rtl="0">
              <a:spcBef>
                <a:spcPts val="640"/>
              </a:spcBef>
              <a:spcAft>
                <a:spcPts val="0"/>
              </a:spcAft>
              <a:buClr>
                <a:schemeClr val="dk1"/>
              </a:buClr>
              <a:buSzPts val="3200"/>
              <a:buFont typeface="Arial"/>
              <a:buChar char="•"/>
            </a:pPr>
            <a:r>
              <a:rPr lang="en-US" sz="3200" b="0" i="0" u="none" strike="noStrike" cap="none">
                <a:solidFill>
                  <a:schemeClr val="dk1"/>
                </a:solidFill>
                <a:latin typeface="Arial"/>
                <a:ea typeface="Arial"/>
                <a:cs typeface="Arial"/>
                <a:sym typeface="Arial"/>
              </a:rPr>
              <a:t>Consistent emphasis on visitation, supporting contact with the outside world</a:t>
            </a:r>
            <a:endParaRPr/>
          </a:p>
          <a:p>
            <a:pPr marL="342900" marR="0" lvl="0" indent="-139700" algn="l" rtl="0">
              <a:spcBef>
                <a:spcPts val="640"/>
              </a:spcBef>
              <a:spcAft>
                <a:spcPts val="0"/>
              </a:spcAft>
              <a:buClr>
                <a:schemeClr val="dk1"/>
              </a:buClr>
              <a:buSzPts val="3200"/>
              <a:buFont typeface="Arial"/>
              <a:buNone/>
            </a:pPr>
            <a:endParaRPr sz="3200" b="0" i="0" u="none" strike="noStrike" cap="none">
              <a:solidFill>
                <a:schemeClr val="dk1"/>
              </a:solidFill>
              <a:latin typeface="Arial"/>
              <a:ea typeface="Arial"/>
              <a:cs typeface="Arial"/>
              <a:sym typeface="Arial"/>
            </a:endParaRPr>
          </a:p>
          <a:p>
            <a:pPr marL="342900" marR="0" lvl="0" indent="-342900" algn="l" rtl="0">
              <a:spcBef>
                <a:spcPts val="640"/>
              </a:spcBef>
              <a:spcAft>
                <a:spcPts val="0"/>
              </a:spcAft>
              <a:buClr>
                <a:schemeClr val="dk1"/>
              </a:buClr>
              <a:buSzPts val="3200"/>
              <a:buFont typeface="Arial"/>
              <a:buChar char="•"/>
            </a:pPr>
            <a:r>
              <a:rPr lang="en-US" sz="3200" b="0" i="0" u="none" strike="noStrike" cap="none">
                <a:solidFill>
                  <a:schemeClr val="dk1"/>
                </a:solidFill>
                <a:latin typeface="Arial"/>
                <a:ea typeface="Arial"/>
                <a:cs typeface="Arial"/>
                <a:sym typeface="Arial"/>
              </a:rPr>
              <a:t>Emphasis on creating a “safe” environments to reduce hypervigilance</a:t>
            </a:r>
            <a:endParaRPr/>
          </a:p>
          <a:p>
            <a:pPr marL="342900" marR="0" lvl="0" indent="-139700" algn="l" rtl="0">
              <a:spcBef>
                <a:spcPts val="640"/>
              </a:spcBef>
              <a:spcAft>
                <a:spcPts val="0"/>
              </a:spcAft>
              <a:buClr>
                <a:schemeClr val="dk1"/>
              </a:buClr>
              <a:buSzPts val="3200"/>
              <a:buFont typeface="Arial"/>
              <a:buNone/>
            </a:pPr>
            <a:endParaRPr sz="3200" b="0" i="0" u="none" strike="noStrike" cap="none">
              <a:solidFill>
                <a:schemeClr val="dk1"/>
              </a:solidFill>
              <a:latin typeface="Arial"/>
              <a:ea typeface="Arial"/>
              <a:cs typeface="Arial"/>
              <a:sym typeface="Arial"/>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641"/>
        <p:cNvGrpSpPr/>
        <p:nvPr/>
      </p:nvGrpSpPr>
      <p:grpSpPr>
        <a:xfrm>
          <a:off x="0" y="0"/>
          <a:ext cx="0" cy="0"/>
          <a:chOff x="0" y="0"/>
          <a:chExt cx="0" cy="0"/>
        </a:xfrm>
      </p:grpSpPr>
      <p:sp>
        <p:nvSpPr>
          <p:cNvPr id="642" name="Google Shape;642;p106"/>
          <p:cNvSpPr txBox="1">
            <a:spLocks noGrp="1"/>
          </p:cNvSpPr>
          <p:nvPr>
            <p:ph type="title"/>
          </p:nvPr>
        </p:nvSpPr>
        <p:spPr>
          <a:xfrm>
            <a:off x="0" y="260648"/>
            <a:ext cx="82296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a:solidFill>
                  <a:schemeClr val="dk1"/>
                </a:solidFill>
                <a:latin typeface="Arial"/>
                <a:ea typeface="Arial"/>
                <a:cs typeface="Arial"/>
                <a:sym typeface="Arial"/>
              </a:rPr>
              <a:t>What Can We Do?</a:t>
            </a:r>
            <a:endParaRPr/>
          </a:p>
        </p:txBody>
      </p:sp>
      <p:sp>
        <p:nvSpPr>
          <p:cNvPr id="643" name="Google Shape;643;p106"/>
          <p:cNvSpPr txBox="1">
            <a:spLocks noGrp="1"/>
          </p:cNvSpPr>
          <p:nvPr>
            <p:ph idx="1"/>
          </p:nvPr>
        </p:nvSpPr>
        <p:spPr>
          <a:xfrm>
            <a:off x="611560" y="1196752"/>
            <a:ext cx="6477000" cy="5428456"/>
          </a:xfrm>
          <a:prstGeom prst="rect">
            <a:avLst/>
          </a:prstGeom>
          <a:noFill/>
          <a:ln>
            <a:noFill/>
          </a:ln>
        </p:spPr>
        <p:txBody>
          <a:bodyPr spcFirstLastPara="1" wrap="square" lIns="91425" tIns="45700" rIns="91425" bIns="45700" anchor="t" anchorCtr="0">
            <a:noAutofit/>
          </a:bodyPr>
          <a:lstStyle/>
          <a:p>
            <a:pPr marL="342900" marR="0" lvl="0" indent="-190500" algn="l" rtl="0">
              <a:lnSpc>
                <a:spcPct val="80000"/>
              </a:lnSpc>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a:p>
            <a:pPr marL="342900" marR="0" lvl="0" indent="-342900" algn="l" rtl="0">
              <a:lnSpc>
                <a:spcPct val="80000"/>
              </a:lnSpc>
              <a:spcBef>
                <a:spcPts val="48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Family / Relationship work</a:t>
            </a:r>
            <a:endParaRPr/>
          </a:p>
          <a:p>
            <a:pPr marL="742950" marR="0" lvl="1" indent="-285750" algn="l" rtl="0">
              <a:lnSpc>
                <a:spcPct val="80000"/>
              </a:lnSpc>
              <a:spcBef>
                <a:spcPts val="400"/>
              </a:spcBef>
              <a:spcAft>
                <a:spcPts val="0"/>
              </a:spcAft>
              <a:buClr>
                <a:schemeClr val="dk1"/>
              </a:buClr>
              <a:buSzPts val="2000"/>
              <a:buFont typeface="Arial"/>
              <a:buChar char="–"/>
            </a:pPr>
            <a:r>
              <a:rPr lang="en-US" sz="2000" b="0" i="0" u="none" strike="noStrike" cap="none">
                <a:solidFill>
                  <a:schemeClr val="dk1"/>
                </a:solidFill>
                <a:latin typeface="Arial"/>
                <a:ea typeface="Arial"/>
                <a:cs typeface="Arial"/>
                <a:sym typeface="Arial"/>
              </a:rPr>
              <a:t>Stigmas attached to </a:t>
            </a:r>
            <a:r>
              <a:rPr lang="en-US" sz="2000" b="0" i="0" u="sng" strike="noStrike" cap="none">
                <a:solidFill>
                  <a:schemeClr val="dk1"/>
                </a:solidFill>
                <a:latin typeface="Arial"/>
                <a:ea typeface="Arial"/>
                <a:cs typeface="Arial"/>
                <a:sym typeface="Arial"/>
              </a:rPr>
              <a:t>their </a:t>
            </a:r>
            <a:r>
              <a:rPr lang="en-US" sz="2000" b="0" i="0" u="none" strike="noStrike" cap="none">
                <a:solidFill>
                  <a:schemeClr val="dk1"/>
                </a:solidFill>
                <a:latin typeface="Arial"/>
                <a:ea typeface="Arial"/>
                <a:cs typeface="Arial"/>
                <a:sym typeface="Arial"/>
              </a:rPr>
              <a:t>support system</a:t>
            </a:r>
            <a:endParaRPr/>
          </a:p>
          <a:p>
            <a:pPr marL="742950" marR="0" lvl="1" indent="-285750" algn="l" rtl="0">
              <a:lnSpc>
                <a:spcPct val="80000"/>
              </a:lnSpc>
              <a:spcBef>
                <a:spcPts val="400"/>
              </a:spcBef>
              <a:spcAft>
                <a:spcPts val="0"/>
              </a:spcAft>
              <a:buClr>
                <a:schemeClr val="dk1"/>
              </a:buClr>
              <a:buSzPts val="2000"/>
              <a:buFont typeface="Arial"/>
              <a:buChar char="–"/>
            </a:pPr>
            <a:r>
              <a:rPr lang="en-US" sz="2000" b="0" i="0" u="none" strike="noStrike" cap="none">
                <a:solidFill>
                  <a:schemeClr val="dk1"/>
                </a:solidFill>
                <a:latin typeface="Arial"/>
                <a:ea typeface="Arial"/>
                <a:cs typeface="Arial"/>
                <a:sym typeface="Arial"/>
              </a:rPr>
              <a:t>Building appropriate, healthy support systems</a:t>
            </a:r>
            <a:endParaRPr/>
          </a:p>
          <a:p>
            <a:pPr marL="742950" marR="0" lvl="1" indent="-285750" algn="l" rtl="0">
              <a:lnSpc>
                <a:spcPct val="80000"/>
              </a:lnSpc>
              <a:spcBef>
                <a:spcPts val="400"/>
              </a:spcBef>
              <a:spcAft>
                <a:spcPts val="0"/>
              </a:spcAft>
              <a:buClr>
                <a:schemeClr val="dk1"/>
              </a:buClr>
              <a:buSzPts val="2000"/>
              <a:buFont typeface="Arial"/>
              <a:buNone/>
            </a:pPr>
            <a:endParaRPr sz="2000" b="0" i="0" u="none" strike="noStrike" cap="none">
              <a:solidFill>
                <a:schemeClr val="dk1"/>
              </a:solidFill>
              <a:latin typeface="Arial"/>
              <a:ea typeface="Arial"/>
              <a:cs typeface="Arial"/>
              <a:sym typeface="Arial"/>
            </a:endParaRPr>
          </a:p>
          <a:p>
            <a:pPr marL="342900" marR="0" lvl="0" indent="-342900" algn="l" rtl="0">
              <a:lnSpc>
                <a:spcPct val="80000"/>
              </a:lnSpc>
              <a:spcBef>
                <a:spcPts val="48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Communication skills / Interviewing skills</a:t>
            </a:r>
            <a:endParaRPr/>
          </a:p>
          <a:p>
            <a:pPr marL="342900" marR="0" lvl="0" indent="-241300" algn="l" rtl="0">
              <a:lnSpc>
                <a:spcPct val="80000"/>
              </a:lnSpc>
              <a:spcBef>
                <a:spcPts val="320"/>
              </a:spcBef>
              <a:spcAft>
                <a:spcPts val="0"/>
              </a:spcAft>
              <a:buClr>
                <a:schemeClr val="dk1"/>
              </a:buClr>
              <a:buSzPts val="1600"/>
              <a:buFont typeface="Arial"/>
              <a:buNone/>
            </a:pPr>
            <a:endParaRPr sz="1600" b="0" i="0" u="none" strike="noStrike" cap="none">
              <a:solidFill>
                <a:schemeClr val="dk1"/>
              </a:solidFill>
              <a:latin typeface="Arial"/>
              <a:ea typeface="Arial"/>
              <a:cs typeface="Arial"/>
              <a:sym typeface="Arial"/>
            </a:endParaRPr>
          </a:p>
          <a:p>
            <a:pPr marL="342900" marR="0" lvl="0" indent="-342900" algn="l" rtl="0">
              <a:lnSpc>
                <a:spcPct val="80000"/>
              </a:lnSpc>
              <a:spcBef>
                <a:spcPts val="48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Effective decision making</a:t>
            </a:r>
            <a:endParaRPr/>
          </a:p>
          <a:p>
            <a:pPr marL="342900" marR="0" lvl="0" indent="-190500" algn="l" rtl="0">
              <a:lnSpc>
                <a:spcPct val="80000"/>
              </a:lnSpc>
              <a:spcBef>
                <a:spcPts val="48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a:p>
            <a:pPr marL="342900" marR="0" lvl="0" indent="-342900" algn="l" rtl="0">
              <a:lnSpc>
                <a:spcPct val="80000"/>
              </a:lnSpc>
              <a:spcBef>
                <a:spcPts val="48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Increased emphasis on labeling feelings</a:t>
            </a:r>
            <a:endParaRPr/>
          </a:p>
          <a:p>
            <a:pPr marL="342900" marR="0" lvl="0" indent="-190500" algn="l" rtl="0">
              <a:lnSpc>
                <a:spcPct val="80000"/>
              </a:lnSpc>
              <a:spcBef>
                <a:spcPts val="48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a:p>
            <a:pPr marL="342900" marR="0" lvl="0" indent="-342900" algn="l" rtl="0">
              <a:lnSpc>
                <a:spcPct val="80000"/>
              </a:lnSpc>
              <a:spcBef>
                <a:spcPts val="48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Emphasis on effective / healthy confrontation</a:t>
            </a:r>
            <a:endParaRPr/>
          </a:p>
          <a:p>
            <a:pPr marL="342900" marR="0" lvl="0" indent="-190500" algn="l" rtl="0">
              <a:lnSpc>
                <a:spcPct val="80000"/>
              </a:lnSpc>
              <a:spcBef>
                <a:spcPts val="48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a:p>
            <a:pPr marL="342900" marR="0" lvl="0" indent="-342900" algn="l" rtl="0">
              <a:lnSpc>
                <a:spcPct val="80000"/>
              </a:lnSpc>
              <a:spcBef>
                <a:spcPts val="48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Life Skills </a:t>
            </a:r>
            <a:endParaRPr/>
          </a:p>
          <a:p>
            <a:pPr marL="342900" marR="0" lvl="0" indent="-190500" algn="l" rtl="0">
              <a:lnSpc>
                <a:spcPct val="80000"/>
              </a:lnSpc>
              <a:spcBef>
                <a:spcPts val="48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a:p>
            <a:pPr marL="342900" marR="0" lvl="0" indent="-342900" algn="l" rtl="0">
              <a:lnSpc>
                <a:spcPct val="80000"/>
              </a:lnSpc>
              <a:spcBef>
                <a:spcPts val="480"/>
              </a:spcBef>
              <a:spcAft>
                <a:spcPts val="0"/>
              </a:spcAft>
              <a:buClr>
                <a:schemeClr val="dk1"/>
              </a:buClr>
              <a:buSzPts val="2400"/>
              <a:buFont typeface="Arial"/>
              <a:buNone/>
            </a:pPr>
            <a:endParaRPr sz="2400" b="0" i="0" u="none" strike="noStrike" cap="none">
              <a:solidFill>
                <a:srgbClr val="FF0000"/>
              </a:solidFill>
              <a:latin typeface="Arial"/>
              <a:ea typeface="Arial"/>
              <a:cs typeface="Arial"/>
              <a:sym typeface="Arial"/>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647"/>
        <p:cNvGrpSpPr/>
        <p:nvPr/>
      </p:nvGrpSpPr>
      <p:grpSpPr>
        <a:xfrm>
          <a:off x="0" y="0"/>
          <a:ext cx="0" cy="0"/>
          <a:chOff x="0" y="0"/>
          <a:chExt cx="0" cy="0"/>
        </a:xfrm>
      </p:grpSpPr>
      <p:sp>
        <p:nvSpPr>
          <p:cNvPr id="648" name="Google Shape;648;p107"/>
          <p:cNvSpPr txBox="1">
            <a:spLocks noGrp="1"/>
          </p:cNvSpPr>
          <p:nvPr>
            <p:ph type="title"/>
          </p:nvPr>
        </p:nvSpPr>
        <p:spPr>
          <a:xfrm>
            <a:off x="609600" y="295702"/>
            <a:ext cx="6347713" cy="13208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dirty="0">
                <a:solidFill>
                  <a:schemeClr val="dk1"/>
                </a:solidFill>
                <a:latin typeface="Arial"/>
                <a:ea typeface="Arial"/>
                <a:cs typeface="Arial"/>
                <a:sym typeface="Arial"/>
              </a:rPr>
              <a:t>Last Thought</a:t>
            </a:r>
            <a:endParaRPr dirty="0"/>
          </a:p>
        </p:txBody>
      </p:sp>
      <p:sp>
        <p:nvSpPr>
          <p:cNvPr id="649" name="Google Shape;649;p107"/>
          <p:cNvSpPr txBox="1">
            <a:spLocks noGrp="1"/>
          </p:cNvSpPr>
          <p:nvPr>
            <p:ph idx="1"/>
          </p:nvPr>
        </p:nvSpPr>
        <p:spPr>
          <a:xfrm>
            <a:off x="609599" y="1723861"/>
            <a:ext cx="6347714" cy="3880773"/>
          </a:xfrm>
          <a:prstGeom prst="rect">
            <a:avLst/>
          </a:prstGeom>
          <a:noFill/>
          <a:ln>
            <a:noFill/>
          </a:ln>
        </p:spPr>
        <p:txBody>
          <a:bodyPr spcFirstLastPara="1" wrap="square" lIns="91425" tIns="45700" rIns="91425" bIns="45700" anchor="t" anchorCtr="0">
            <a:noAutofit/>
          </a:bodyPr>
          <a:lstStyle/>
          <a:p>
            <a:pPr marL="342900" marR="0" lvl="0" indent="-342900" algn="l" rtl="0">
              <a:lnSpc>
                <a:spcPct val="90000"/>
              </a:lnSpc>
              <a:spcBef>
                <a:spcPts val="0"/>
              </a:spcBef>
              <a:spcAft>
                <a:spcPts val="0"/>
              </a:spcAft>
              <a:buClr>
                <a:schemeClr val="dk1"/>
              </a:buClr>
              <a:buSzPts val="3200"/>
              <a:buFont typeface="Arial"/>
              <a:buChar char="•"/>
            </a:pPr>
            <a:r>
              <a:rPr lang="en-US" sz="3200" b="0" i="0" u="none" strike="noStrike" cap="none" dirty="0">
                <a:solidFill>
                  <a:schemeClr val="dk1"/>
                </a:solidFill>
                <a:latin typeface="Arial"/>
                <a:ea typeface="Arial"/>
                <a:cs typeface="Arial"/>
                <a:sym typeface="Arial"/>
              </a:rPr>
              <a:t>It is of interest to note that staff working in businesses, not just in an institutional environment, may become “institutionalized”</a:t>
            </a:r>
            <a:endParaRPr dirty="0"/>
          </a:p>
          <a:p>
            <a:pPr marL="742950" marR="0" lvl="1" indent="-285750" algn="l" rtl="0">
              <a:lnSpc>
                <a:spcPct val="90000"/>
              </a:lnSpc>
              <a:spcBef>
                <a:spcPts val="560"/>
              </a:spcBef>
              <a:spcAft>
                <a:spcPts val="0"/>
              </a:spcAft>
              <a:buClr>
                <a:schemeClr val="dk1"/>
              </a:buClr>
              <a:buSzPts val="2800"/>
              <a:buFont typeface="Arial"/>
              <a:buChar char="–"/>
            </a:pPr>
            <a:r>
              <a:rPr lang="en-US" sz="2800" b="0" i="0" u="none" strike="noStrike" cap="none" dirty="0">
                <a:solidFill>
                  <a:schemeClr val="dk1"/>
                </a:solidFill>
                <a:latin typeface="Arial"/>
                <a:ea typeface="Arial"/>
                <a:cs typeface="Arial"/>
                <a:sym typeface="Arial"/>
              </a:rPr>
              <a:t>They rely on the Supervisor to tell them exactly what to do</a:t>
            </a:r>
            <a:endParaRPr dirty="0"/>
          </a:p>
          <a:p>
            <a:pPr marL="742950" marR="0" lvl="1" indent="-285750" algn="l" rtl="0">
              <a:lnSpc>
                <a:spcPct val="90000"/>
              </a:lnSpc>
              <a:spcBef>
                <a:spcPts val="560"/>
              </a:spcBef>
              <a:spcAft>
                <a:spcPts val="0"/>
              </a:spcAft>
              <a:buClr>
                <a:schemeClr val="dk1"/>
              </a:buClr>
              <a:buSzPts val="2800"/>
              <a:buFont typeface="Arial"/>
              <a:buChar char="–"/>
            </a:pPr>
            <a:r>
              <a:rPr lang="en-US" sz="2800" b="0" i="0" u="none" strike="noStrike" cap="none" dirty="0">
                <a:solidFill>
                  <a:schemeClr val="dk1"/>
                </a:solidFill>
                <a:latin typeface="Arial"/>
                <a:ea typeface="Arial"/>
                <a:cs typeface="Arial"/>
                <a:sym typeface="Arial"/>
              </a:rPr>
              <a:t>They accept the restrictions on self-expression of opinions</a:t>
            </a:r>
            <a:endParaRPr dirty="0"/>
          </a:p>
          <a:p>
            <a:pPr marL="742950" marR="0" lvl="1" indent="-285750" algn="l" rtl="0">
              <a:lnSpc>
                <a:spcPct val="90000"/>
              </a:lnSpc>
              <a:spcBef>
                <a:spcPts val="560"/>
              </a:spcBef>
              <a:spcAft>
                <a:spcPts val="0"/>
              </a:spcAft>
              <a:buClr>
                <a:schemeClr val="dk1"/>
              </a:buClr>
              <a:buSzPts val="2800"/>
              <a:buFont typeface="Arial"/>
              <a:buChar char="–"/>
            </a:pPr>
            <a:r>
              <a:rPr lang="en-US" sz="2800" b="0" i="0" u="none" strike="noStrike" cap="none" dirty="0">
                <a:solidFill>
                  <a:schemeClr val="dk1"/>
                </a:solidFill>
                <a:latin typeface="Arial"/>
                <a:ea typeface="Arial"/>
                <a:cs typeface="Arial"/>
                <a:sym typeface="Arial"/>
              </a:rPr>
              <a:t>They become incapable of independent thought</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49">
                                            <p:txEl>
                                              <p:pRg st="0" end="0"/>
                                            </p:txEl>
                                          </p:spTgt>
                                        </p:tgtEl>
                                        <p:attrNameLst>
                                          <p:attrName>style.visibility</p:attrName>
                                        </p:attrNameLst>
                                      </p:cBhvr>
                                      <p:to>
                                        <p:strVal val="visible"/>
                                      </p:to>
                                    </p:set>
                                    <p:animEffect transition="in" filter="fade">
                                      <p:cBhvr>
                                        <p:cTn id="7" dur="1000"/>
                                        <p:tgtEl>
                                          <p:spTgt spid="649">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49">
                                            <p:txEl>
                                              <p:pRg st="1" end="1"/>
                                            </p:txEl>
                                          </p:spTgt>
                                        </p:tgtEl>
                                        <p:attrNameLst>
                                          <p:attrName>style.visibility</p:attrName>
                                        </p:attrNameLst>
                                      </p:cBhvr>
                                      <p:to>
                                        <p:strVal val="visible"/>
                                      </p:to>
                                    </p:set>
                                    <p:animEffect transition="in" filter="fade">
                                      <p:cBhvr>
                                        <p:cTn id="10" dur="1000"/>
                                        <p:tgtEl>
                                          <p:spTgt spid="649">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49">
                                            <p:txEl>
                                              <p:pRg st="2" end="2"/>
                                            </p:txEl>
                                          </p:spTgt>
                                        </p:tgtEl>
                                        <p:attrNameLst>
                                          <p:attrName>style.visibility</p:attrName>
                                        </p:attrNameLst>
                                      </p:cBhvr>
                                      <p:to>
                                        <p:strVal val="visible"/>
                                      </p:to>
                                    </p:set>
                                    <p:animEffect transition="in" filter="fade">
                                      <p:cBhvr>
                                        <p:cTn id="13" dur="1000"/>
                                        <p:tgtEl>
                                          <p:spTgt spid="649">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649">
                                            <p:txEl>
                                              <p:pRg st="3" end="3"/>
                                            </p:txEl>
                                          </p:spTgt>
                                        </p:tgtEl>
                                        <p:attrNameLst>
                                          <p:attrName>style.visibility</p:attrName>
                                        </p:attrNameLst>
                                      </p:cBhvr>
                                      <p:to>
                                        <p:strVal val="visible"/>
                                      </p:to>
                                    </p:set>
                                    <p:animEffect transition="in" filter="fade">
                                      <p:cBhvr>
                                        <p:cTn id="16" dur="1000"/>
                                        <p:tgtEl>
                                          <p:spTgt spid="64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sp>
        <p:nvSpPr>
          <p:cNvPr id="655" name="Google Shape;655;p108"/>
          <p:cNvSpPr txBox="1">
            <a:spLocks noGrp="1"/>
          </p:cNvSpPr>
          <p:nvPr>
            <p:ph idx="1"/>
          </p:nvPr>
        </p:nvSpPr>
        <p:spPr>
          <a:xfrm>
            <a:off x="467544" y="1268760"/>
            <a:ext cx="6858000" cy="4525963"/>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To combat this, managers should, to the extent possible</a:t>
            </a:r>
            <a:endParaRPr/>
          </a:p>
          <a:p>
            <a:pPr marL="742950" marR="0" lvl="1" indent="-285750" algn="l" rtl="0">
              <a:spcBef>
                <a:spcPts val="48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Build trusting, open relationships</a:t>
            </a:r>
            <a:endParaRPr/>
          </a:p>
          <a:p>
            <a:pPr marL="742950" marR="0" lvl="1" indent="-285750" algn="l" rtl="0">
              <a:spcBef>
                <a:spcPts val="48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Create a culture that </a:t>
            </a:r>
            <a:r>
              <a:rPr lang="en-US" sz="2400" b="0" i="0" u="sng" strike="noStrike" cap="none">
                <a:solidFill>
                  <a:schemeClr val="dk1"/>
                </a:solidFill>
                <a:latin typeface="Arial"/>
                <a:ea typeface="Arial"/>
                <a:cs typeface="Arial"/>
                <a:sym typeface="Arial"/>
              </a:rPr>
              <a:t>demands</a:t>
            </a:r>
            <a:r>
              <a:rPr lang="en-US" sz="2400" b="0" i="0" u="none" strike="noStrike" cap="none">
                <a:solidFill>
                  <a:schemeClr val="dk1"/>
                </a:solidFill>
                <a:latin typeface="Arial"/>
                <a:ea typeface="Arial"/>
                <a:cs typeface="Arial"/>
                <a:sym typeface="Arial"/>
              </a:rPr>
              <a:t> employees offer their own possible solutions to issues</a:t>
            </a:r>
            <a:endParaRPr/>
          </a:p>
          <a:p>
            <a:pPr marL="742950" marR="0" lvl="1" indent="-285750" algn="l" rtl="0">
              <a:spcBef>
                <a:spcPts val="48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Reward initiative</a:t>
            </a:r>
            <a:endParaRPr/>
          </a:p>
          <a:p>
            <a:pPr marL="742950" marR="0" lvl="1" indent="-285750" algn="l" rtl="0">
              <a:spcBef>
                <a:spcPts val="48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Promote risk</a:t>
            </a:r>
            <a:endParaRPr/>
          </a:p>
          <a:p>
            <a:pPr marL="742950" marR="0" lvl="1" indent="-285750" algn="l" rtl="0">
              <a:spcBef>
                <a:spcPts val="48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Applaud dissent</a:t>
            </a:r>
            <a:endParaRPr/>
          </a:p>
          <a:p>
            <a:pPr marL="742950" marR="0" lvl="1" indent="-285750" algn="l" rtl="0">
              <a:spcBef>
                <a:spcPts val="48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Guard against Micro-management</a:t>
            </a:r>
            <a:endParaRPr/>
          </a:p>
          <a:p>
            <a:pPr marL="742950" marR="0" lvl="1" indent="-285750" algn="l" rtl="0">
              <a:spcBef>
                <a:spcPts val="48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55">
                                            <p:txEl>
                                              <p:pRg st="0" end="0"/>
                                            </p:txEl>
                                          </p:spTgt>
                                        </p:tgtEl>
                                        <p:attrNameLst>
                                          <p:attrName>style.visibility</p:attrName>
                                        </p:attrNameLst>
                                      </p:cBhvr>
                                      <p:to>
                                        <p:strVal val="visible"/>
                                      </p:to>
                                    </p:set>
                                    <p:animEffect transition="in" filter="fade">
                                      <p:cBhvr>
                                        <p:cTn id="7" dur="1000"/>
                                        <p:tgtEl>
                                          <p:spTgt spid="65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55">
                                            <p:txEl>
                                              <p:pRg st="1" end="1"/>
                                            </p:txEl>
                                          </p:spTgt>
                                        </p:tgtEl>
                                        <p:attrNameLst>
                                          <p:attrName>style.visibility</p:attrName>
                                        </p:attrNameLst>
                                      </p:cBhvr>
                                      <p:to>
                                        <p:strVal val="visible"/>
                                      </p:to>
                                    </p:set>
                                    <p:animEffect transition="in" filter="fade">
                                      <p:cBhvr>
                                        <p:cTn id="10" dur="1000"/>
                                        <p:tgtEl>
                                          <p:spTgt spid="655">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55">
                                            <p:txEl>
                                              <p:pRg st="2" end="2"/>
                                            </p:txEl>
                                          </p:spTgt>
                                        </p:tgtEl>
                                        <p:attrNameLst>
                                          <p:attrName>style.visibility</p:attrName>
                                        </p:attrNameLst>
                                      </p:cBhvr>
                                      <p:to>
                                        <p:strVal val="visible"/>
                                      </p:to>
                                    </p:set>
                                    <p:animEffect transition="in" filter="fade">
                                      <p:cBhvr>
                                        <p:cTn id="13" dur="1000"/>
                                        <p:tgtEl>
                                          <p:spTgt spid="655">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655">
                                            <p:txEl>
                                              <p:pRg st="3" end="3"/>
                                            </p:txEl>
                                          </p:spTgt>
                                        </p:tgtEl>
                                        <p:attrNameLst>
                                          <p:attrName>style.visibility</p:attrName>
                                        </p:attrNameLst>
                                      </p:cBhvr>
                                      <p:to>
                                        <p:strVal val="visible"/>
                                      </p:to>
                                    </p:set>
                                    <p:animEffect transition="in" filter="fade">
                                      <p:cBhvr>
                                        <p:cTn id="16" dur="1000"/>
                                        <p:tgtEl>
                                          <p:spTgt spid="655">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655">
                                            <p:txEl>
                                              <p:pRg st="4" end="4"/>
                                            </p:txEl>
                                          </p:spTgt>
                                        </p:tgtEl>
                                        <p:attrNameLst>
                                          <p:attrName>style.visibility</p:attrName>
                                        </p:attrNameLst>
                                      </p:cBhvr>
                                      <p:to>
                                        <p:strVal val="visible"/>
                                      </p:to>
                                    </p:set>
                                    <p:animEffect transition="in" filter="fade">
                                      <p:cBhvr>
                                        <p:cTn id="19" dur="1000"/>
                                        <p:tgtEl>
                                          <p:spTgt spid="655">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655">
                                            <p:txEl>
                                              <p:pRg st="5" end="5"/>
                                            </p:txEl>
                                          </p:spTgt>
                                        </p:tgtEl>
                                        <p:attrNameLst>
                                          <p:attrName>style.visibility</p:attrName>
                                        </p:attrNameLst>
                                      </p:cBhvr>
                                      <p:to>
                                        <p:strVal val="visible"/>
                                      </p:to>
                                    </p:set>
                                    <p:animEffect transition="in" filter="fade">
                                      <p:cBhvr>
                                        <p:cTn id="22" dur="1000"/>
                                        <p:tgtEl>
                                          <p:spTgt spid="655">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655">
                                            <p:txEl>
                                              <p:pRg st="6" end="6"/>
                                            </p:txEl>
                                          </p:spTgt>
                                        </p:tgtEl>
                                        <p:attrNameLst>
                                          <p:attrName>style.visibility</p:attrName>
                                        </p:attrNameLst>
                                      </p:cBhvr>
                                      <p:to>
                                        <p:strVal val="visible"/>
                                      </p:to>
                                    </p:set>
                                    <p:animEffect transition="in" filter="fade">
                                      <p:cBhvr>
                                        <p:cTn id="25" dur="1000"/>
                                        <p:tgtEl>
                                          <p:spTgt spid="655">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655">
                                            <p:txEl>
                                              <p:pRg st="7" end="7"/>
                                            </p:txEl>
                                          </p:spTgt>
                                        </p:tgtEl>
                                        <p:attrNameLst>
                                          <p:attrName>style.visibility</p:attrName>
                                        </p:attrNameLst>
                                      </p:cBhvr>
                                      <p:to>
                                        <p:strVal val="visible"/>
                                      </p:to>
                                    </p:set>
                                    <p:animEffect transition="in" filter="fade">
                                      <p:cBhvr>
                                        <p:cTn id="28" dur="1000"/>
                                        <p:tgtEl>
                                          <p:spTgt spid="65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659"/>
        <p:cNvGrpSpPr/>
        <p:nvPr/>
      </p:nvGrpSpPr>
      <p:grpSpPr>
        <a:xfrm>
          <a:off x="0" y="0"/>
          <a:ext cx="0" cy="0"/>
          <a:chOff x="0" y="0"/>
          <a:chExt cx="0" cy="0"/>
        </a:xfrm>
      </p:grpSpPr>
      <p:sp>
        <p:nvSpPr>
          <p:cNvPr id="660" name="Google Shape;660;p109"/>
          <p:cNvSpPr txBox="1">
            <a:spLocks noGrp="1"/>
          </p:cNvSpPr>
          <p:nvPr>
            <p:ph type="title"/>
          </p:nvPr>
        </p:nvSpPr>
        <p:spPr>
          <a:xfrm>
            <a:off x="467544" y="213815"/>
            <a:ext cx="6347713" cy="13208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dirty="0">
                <a:solidFill>
                  <a:schemeClr val="dk1"/>
                </a:solidFill>
                <a:latin typeface="Arial"/>
                <a:ea typeface="Arial"/>
                <a:cs typeface="Arial"/>
                <a:sym typeface="Arial"/>
              </a:rPr>
              <a:t>References</a:t>
            </a:r>
            <a:endParaRPr dirty="0"/>
          </a:p>
        </p:txBody>
      </p:sp>
      <p:sp>
        <p:nvSpPr>
          <p:cNvPr id="661" name="Google Shape;661;p109"/>
          <p:cNvSpPr txBox="1">
            <a:spLocks noGrp="1"/>
          </p:cNvSpPr>
          <p:nvPr>
            <p:ph idx="1"/>
          </p:nvPr>
        </p:nvSpPr>
        <p:spPr>
          <a:xfrm>
            <a:off x="467544" y="1052736"/>
            <a:ext cx="6858000" cy="4968552"/>
          </a:xfrm>
          <a:prstGeom prst="rect">
            <a:avLst/>
          </a:prstGeom>
          <a:noFill/>
          <a:ln>
            <a:noFill/>
          </a:ln>
        </p:spPr>
        <p:txBody>
          <a:bodyPr spcFirstLastPara="1" wrap="square" lIns="91425" tIns="45700" rIns="91425" bIns="45700" anchor="t" anchorCtr="0">
            <a:noAutofit/>
          </a:bodyPr>
          <a:lstStyle/>
          <a:p>
            <a:pPr marL="342900" marR="0" lvl="0" indent="-190500" algn="l" rtl="0">
              <a:spcBef>
                <a:spcPts val="0"/>
              </a:spcBef>
              <a:spcAft>
                <a:spcPts val="0"/>
              </a:spcAft>
              <a:buClr>
                <a:schemeClr val="dk1"/>
              </a:buClr>
              <a:buSzPts val="2400"/>
              <a:buFont typeface="Arial"/>
              <a:buNone/>
            </a:pPr>
            <a:endParaRPr sz="2400" b="0" i="1" u="none" strike="noStrike" cap="none">
              <a:solidFill>
                <a:schemeClr val="dk1"/>
              </a:solidFill>
              <a:latin typeface="Arial"/>
              <a:ea typeface="Arial"/>
              <a:cs typeface="Arial"/>
              <a:sym typeface="Arial"/>
            </a:endParaRPr>
          </a:p>
          <a:p>
            <a:pPr marL="342900" marR="0" lvl="0" indent="-342900" algn="l" rtl="0">
              <a:spcBef>
                <a:spcPts val="480"/>
              </a:spcBef>
              <a:spcAft>
                <a:spcPts val="0"/>
              </a:spcAft>
              <a:buClr>
                <a:schemeClr val="dk1"/>
              </a:buClr>
              <a:buSzPts val="2400"/>
              <a:buFont typeface="Arial"/>
              <a:buChar char="•"/>
            </a:pPr>
            <a:r>
              <a:rPr lang="en-US" sz="2400" b="0" i="1" u="none" strike="noStrike" cap="none">
                <a:solidFill>
                  <a:schemeClr val="dk1"/>
                </a:solidFill>
                <a:latin typeface="Arial"/>
                <a:ea typeface="Arial"/>
                <a:cs typeface="Arial"/>
                <a:sym typeface="Arial"/>
              </a:rPr>
              <a:t>The Psychological Impact of Incarceration: Implications for Post-Prison Adjustment</a:t>
            </a:r>
            <a:r>
              <a:rPr lang="en-US" sz="2400" b="0" i="0" u="none" strike="noStrike" cap="none">
                <a:solidFill>
                  <a:schemeClr val="dk1"/>
                </a:solidFill>
                <a:latin typeface="Arial"/>
                <a:ea typeface="Arial"/>
                <a:cs typeface="Arial"/>
                <a:sym typeface="Arial"/>
              </a:rPr>
              <a:t>, C. Harvey 2002</a:t>
            </a:r>
            <a:endParaRPr/>
          </a:p>
          <a:p>
            <a:pPr marL="342900" marR="0" lvl="0" indent="-342900" algn="l" rtl="0">
              <a:spcBef>
                <a:spcPts val="48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a:p>
            <a:pPr marL="342900" marR="0" lvl="0" indent="-342900" algn="l" rtl="0">
              <a:spcBef>
                <a:spcPts val="480"/>
              </a:spcBef>
              <a:spcAft>
                <a:spcPts val="0"/>
              </a:spcAft>
              <a:buClr>
                <a:schemeClr val="dk1"/>
              </a:buClr>
              <a:buSzPts val="2400"/>
              <a:buFont typeface="Arial"/>
              <a:buChar char="•"/>
            </a:pPr>
            <a:r>
              <a:rPr lang="en-US" sz="2400" b="0" i="1" u="none" strike="noStrike" cap="none">
                <a:solidFill>
                  <a:schemeClr val="dk1"/>
                </a:solidFill>
                <a:latin typeface="Arial"/>
                <a:ea typeface="Arial"/>
                <a:cs typeface="Arial"/>
                <a:sym typeface="Arial"/>
              </a:rPr>
              <a:t>Institutionalization: A Theory of Human Behavior and the Social Environment, </a:t>
            </a:r>
            <a:r>
              <a:rPr lang="en-US" sz="2400" b="0" i="0" u="none" strike="noStrike" cap="none">
                <a:solidFill>
                  <a:schemeClr val="dk1"/>
                </a:solidFill>
                <a:latin typeface="Arial"/>
                <a:ea typeface="Arial"/>
                <a:cs typeface="Arial"/>
                <a:sym typeface="Arial"/>
              </a:rPr>
              <a:t>M. Johnson and R. Rhodes, 2007</a:t>
            </a:r>
            <a:endParaRPr/>
          </a:p>
          <a:p>
            <a:pPr marL="342900" marR="0" lvl="0" indent="-190500" algn="l" rtl="0">
              <a:spcBef>
                <a:spcPts val="48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a:p>
            <a:pPr marL="342900" marR="0" lvl="0" indent="-342900" algn="l" rtl="0">
              <a:spcBef>
                <a:spcPts val="480"/>
              </a:spcBef>
              <a:spcAft>
                <a:spcPts val="0"/>
              </a:spcAft>
              <a:buClr>
                <a:schemeClr val="dk1"/>
              </a:buClr>
              <a:buSzPts val="2400"/>
              <a:buFont typeface="Arial"/>
              <a:buChar char="•"/>
            </a:pPr>
            <a:r>
              <a:rPr lang="en-US" sz="2400" b="0" i="1" u="none" strike="noStrike" cap="none">
                <a:solidFill>
                  <a:schemeClr val="dk1"/>
                </a:solidFill>
                <a:latin typeface="Arial"/>
                <a:ea typeface="Arial"/>
                <a:cs typeface="Arial"/>
                <a:sym typeface="Arial"/>
              </a:rPr>
              <a:t>The Vilification of Sex Offenders: Do Laws Targeting Sex Offenders Increase Recidivism and Sexual Violence, </a:t>
            </a:r>
            <a:r>
              <a:rPr lang="en-US" sz="2400" b="0" i="0" u="none" strike="noStrike" cap="none">
                <a:solidFill>
                  <a:schemeClr val="dk1"/>
                </a:solidFill>
                <a:latin typeface="Arial"/>
                <a:ea typeface="Arial"/>
                <a:cs typeface="Arial"/>
                <a:sym typeface="Arial"/>
              </a:rPr>
              <a:t>H. Wakefield</a:t>
            </a:r>
            <a:endParaRPr sz="2400" b="0" i="1" u="none" strike="noStrike" cap="none">
              <a:solidFill>
                <a:schemeClr val="dk1"/>
              </a:solidFill>
              <a:latin typeface="Arial"/>
              <a:ea typeface="Arial"/>
              <a:cs typeface="Arial"/>
              <a:sym typeface="Arial"/>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665"/>
        <p:cNvGrpSpPr/>
        <p:nvPr/>
      </p:nvGrpSpPr>
      <p:grpSpPr>
        <a:xfrm>
          <a:off x="0" y="0"/>
          <a:ext cx="0" cy="0"/>
          <a:chOff x="0" y="0"/>
          <a:chExt cx="0" cy="0"/>
        </a:xfrm>
      </p:grpSpPr>
      <p:sp>
        <p:nvSpPr>
          <p:cNvPr id="667" name="Google Shape;667;p110"/>
          <p:cNvSpPr txBox="1">
            <a:spLocks noGrp="1"/>
          </p:cNvSpPr>
          <p:nvPr>
            <p:ph type="title"/>
          </p:nvPr>
        </p:nvSpPr>
        <p:spPr>
          <a:xfrm>
            <a:off x="609599" y="0"/>
            <a:ext cx="6347713" cy="13208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dirty="0">
                <a:solidFill>
                  <a:schemeClr val="dk2"/>
                </a:solidFill>
                <a:latin typeface="Arial"/>
                <a:ea typeface="Arial"/>
                <a:cs typeface="Arial"/>
                <a:sym typeface="Arial"/>
              </a:rPr>
              <a:t>References</a:t>
            </a:r>
            <a:endParaRPr sz="4400" b="0" i="0" u="none" strike="noStrike" cap="none" dirty="0">
              <a:solidFill>
                <a:schemeClr val="dk2"/>
              </a:solidFill>
              <a:latin typeface="Arial"/>
              <a:ea typeface="Arial"/>
              <a:cs typeface="Arial"/>
              <a:sym typeface="Arial"/>
            </a:endParaRPr>
          </a:p>
        </p:txBody>
      </p:sp>
      <p:sp>
        <p:nvSpPr>
          <p:cNvPr id="666" name="Google Shape;666;p110"/>
          <p:cNvSpPr txBox="1">
            <a:spLocks noGrp="1"/>
          </p:cNvSpPr>
          <p:nvPr>
            <p:ph idx="1"/>
          </p:nvPr>
        </p:nvSpPr>
        <p:spPr>
          <a:xfrm>
            <a:off x="609598" y="1137008"/>
            <a:ext cx="6347714" cy="3880773"/>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1600"/>
              <a:buFont typeface="Arial"/>
              <a:buChar char="•"/>
            </a:pPr>
            <a:r>
              <a:rPr lang="en-US" sz="1600" b="0" i="0" u="none" strike="noStrike" cap="none" dirty="0">
                <a:solidFill>
                  <a:schemeClr val="dk1"/>
                </a:solidFill>
                <a:latin typeface="Arial"/>
                <a:ea typeface="Arial"/>
                <a:cs typeface="Arial"/>
                <a:sym typeface="Arial"/>
              </a:rPr>
              <a:t>Center for Substance Abuse Treatment. Substance Abuse Treatment for Adults in the Criminal Justice System. Treatment Improvement Protocol (TIP) Series 44. HHS Publication No. (SMA) -4056. Rockville, MD: Substance Abuse and Mental Health Services Administration, 2005. </a:t>
            </a:r>
            <a:endParaRPr sz="1600" b="0" i="0" u="none" strike="noStrike" cap="none" dirty="0">
              <a:solidFill>
                <a:schemeClr val="dk1"/>
              </a:solidFill>
              <a:latin typeface="Arial"/>
              <a:ea typeface="Arial"/>
              <a:cs typeface="Arial"/>
              <a:sym typeface="Arial"/>
            </a:endParaRPr>
          </a:p>
          <a:p>
            <a:pPr marL="342900" marR="0" lvl="0" indent="-241300" algn="l" rtl="0">
              <a:spcBef>
                <a:spcPts val="320"/>
              </a:spcBef>
              <a:spcAft>
                <a:spcPts val="0"/>
              </a:spcAft>
              <a:buClr>
                <a:schemeClr val="dk1"/>
              </a:buClr>
              <a:buSzPts val="1600"/>
              <a:buFont typeface="Arial"/>
              <a:buNone/>
            </a:pPr>
            <a:endParaRPr sz="1600" b="0" i="0" u="none" strike="noStrike" cap="none" dirty="0">
              <a:solidFill>
                <a:schemeClr val="dk1"/>
              </a:solidFill>
              <a:latin typeface="Arial"/>
              <a:ea typeface="Arial"/>
              <a:cs typeface="Arial"/>
              <a:sym typeface="Arial"/>
            </a:endParaRPr>
          </a:p>
          <a:p>
            <a:pPr marL="342900" marR="0" lvl="0" indent="-342900" algn="l" rtl="0">
              <a:spcBef>
                <a:spcPts val="320"/>
              </a:spcBef>
              <a:spcAft>
                <a:spcPts val="0"/>
              </a:spcAft>
              <a:buClr>
                <a:schemeClr val="dk1"/>
              </a:buClr>
              <a:buSzPts val="1600"/>
              <a:buFont typeface="Arial"/>
              <a:buChar char="•"/>
            </a:pPr>
            <a:r>
              <a:rPr lang="en-US" sz="1600" b="0" i="0" u="none" strike="noStrike" cap="none" dirty="0">
                <a:solidFill>
                  <a:schemeClr val="dk1"/>
                </a:solidFill>
                <a:latin typeface="Arial"/>
                <a:ea typeface="Arial"/>
                <a:cs typeface="Arial"/>
                <a:sym typeface="Arial"/>
              </a:rPr>
              <a:t>Joplin, L. (2014, June 1). Mapping the Criminal Justice System to Connect Justice-Involved Individuals with Treatment and Health Care under the Affordable Care Act. Retrieved August 8, 2014, from </a:t>
            </a:r>
            <a:r>
              <a:rPr lang="en-US" sz="1600" b="0" i="0" u="sng" strike="noStrike" cap="none" dirty="0">
                <a:solidFill>
                  <a:schemeClr val="hlink"/>
                </a:solidFill>
                <a:latin typeface="Arial"/>
                <a:ea typeface="Arial"/>
                <a:cs typeface="Arial"/>
                <a:sym typeface="Arial"/>
                <a:hlinkClick r:id="rId3"/>
              </a:rPr>
              <a:t>https://s3.amazonaws.com/static.nicic.gov/Library/028222.pdf</a:t>
            </a:r>
            <a:endParaRPr sz="1600" b="0" i="0" u="none" strike="noStrike" cap="none" dirty="0">
              <a:solidFill>
                <a:schemeClr val="dk1"/>
              </a:solidFill>
              <a:latin typeface="Arial"/>
              <a:ea typeface="Arial"/>
              <a:cs typeface="Arial"/>
              <a:sym typeface="Arial"/>
            </a:endParaRPr>
          </a:p>
          <a:p>
            <a:pPr marL="342900" marR="0" lvl="0" indent="-241300" algn="l" rtl="0">
              <a:spcBef>
                <a:spcPts val="320"/>
              </a:spcBef>
              <a:spcAft>
                <a:spcPts val="0"/>
              </a:spcAft>
              <a:buClr>
                <a:schemeClr val="dk1"/>
              </a:buClr>
              <a:buSzPts val="1600"/>
              <a:buFont typeface="Arial"/>
              <a:buNone/>
            </a:pPr>
            <a:endParaRPr sz="1600" b="0" i="0" u="none" strike="noStrike" cap="none" dirty="0">
              <a:solidFill>
                <a:schemeClr val="dk1"/>
              </a:solidFill>
              <a:latin typeface="Arial"/>
              <a:ea typeface="Arial"/>
              <a:cs typeface="Arial"/>
              <a:sym typeface="Arial"/>
            </a:endParaRPr>
          </a:p>
          <a:p>
            <a:pPr marL="342900" marR="0" lvl="0" indent="-342900" algn="l" rtl="0">
              <a:spcBef>
                <a:spcPts val="320"/>
              </a:spcBef>
              <a:spcAft>
                <a:spcPts val="0"/>
              </a:spcAft>
              <a:buClr>
                <a:schemeClr val="dk1"/>
              </a:buClr>
              <a:buSzPts val="1600"/>
              <a:buFont typeface="Arial"/>
              <a:buChar char="•"/>
            </a:pPr>
            <a:r>
              <a:rPr lang="en-US" sz="1600" b="0" i="0" u="none" strike="noStrike" cap="none" dirty="0">
                <a:solidFill>
                  <a:schemeClr val="dk1"/>
                </a:solidFill>
                <a:latin typeface="Arial"/>
                <a:ea typeface="Arial"/>
                <a:cs typeface="Arial"/>
                <a:sym typeface="Arial"/>
              </a:rPr>
              <a:t> </a:t>
            </a:r>
            <a:r>
              <a:rPr lang="en-US" sz="1600" b="0" i="0" u="sng" strike="noStrike" cap="none" dirty="0">
                <a:solidFill>
                  <a:schemeClr val="hlink"/>
                </a:solidFill>
                <a:latin typeface="Arial"/>
                <a:ea typeface="Arial"/>
                <a:cs typeface="Arial"/>
                <a:sym typeface="Arial"/>
                <a:hlinkClick r:id="rId4"/>
              </a:rPr>
              <a:t>http://www.ndcrc.org/content/how-many-drug-courts-are-there</a:t>
            </a:r>
            <a:endParaRPr sz="1600" b="0" i="0" u="none" strike="noStrike" cap="none" dirty="0">
              <a:solidFill>
                <a:schemeClr val="dk1"/>
              </a:solidFill>
              <a:latin typeface="Arial"/>
              <a:ea typeface="Arial"/>
              <a:cs typeface="Arial"/>
              <a:sym typeface="Arial"/>
            </a:endParaRPr>
          </a:p>
          <a:p>
            <a:pPr marL="342900" marR="0" lvl="0" indent="-241300" algn="l" rtl="0">
              <a:spcBef>
                <a:spcPts val="320"/>
              </a:spcBef>
              <a:spcAft>
                <a:spcPts val="0"/>
              </a:spcAft>
              <a:buClr>
                <a:schemeClr val="dk1"/>
              </a:buClr>
              <a:buSzPts val="1600"/>
              <a:buFont typeface="Arial"/>
              <a:buNone/>
            </a:pPr>
            <a:endParaRPr sz="1600" b="0" i="0" u="none" strike="noStrike" cap="none" dirty="0">
              <a:solidFill>
                <a:schemeClr val="dk1"/>
              </a:solidFill>
              <a:latin typeface="Arial"/>
              <a:ea typeface="Arial"/>
              <a:cs typeface="Arial"/>
              <a:sym typeface="Arial"/>
            </a:endParaRPr>
          </a:p>
          <a:p>
            <a:pPr marL="342900" marR="0" lvl="0" indent="-342900" algn="l" rtl="0">
              <a:spcBef>
                <a:spcPts val="320"/>
              </a:spcBef>
              <a:spcAft>
                <a:spcPts val="0"/>
              </a:spcAft>
              <a:buClr>
                <a:schemeClr val="dk1"/>
              </a:buClr>
              <a:buSzPts val="1600"/>
              <a:buFont typeface="Arial"/>
              <a:buChar char="•"/>
            </a:pPr>
            <a:r>
              <a:rPr lang="en-US" sz="1600" b="0" i="0" u="none" strike="noStrike" cap="none" dirty="0">
                <a:solidFill>
                  <a:schemeClr val="dk1"/>
                </a:solidFill>
                <a:latin typeface="Arial"/>
                <a:ea typeface="Arial"/>
                <a:cs typeface="Arial"/>
                <a:sym typeface="Arial"/>
              </a:rPr>
              <a:t>Office of National Drug Control Policy (2014). </a:t>
            </a:r>
            <a:r>
              <a:rPr lang="en-US" sz="1600" b="0" i="1" u="none" strike="noStrike" cap="none" dirty="0">
                <a:solidFill>
                  <a:schemeClr val="dk1"/>
                </a:solidFill>
                <a:latin typeface="Arial"/>
                <a:ea typeface="Arial"/>
                <a:cs typeface="Arial"/>
                <a:sym typeface="Arial"/>
              </a:rPr>
              <a:t>2013 Annual Report, Arrestee Drug Abuse Monitoring Program II. Washington, DC: Executive Office of the President.</a:t>
            </a:r>
            <a:endParaRPr dirty="0"/>
          </a:p>
          <a:p>
            <a:pPr marL="342900" marR="0" lvl="0" indent="-241300" algn="l" rtl="0">
              <a:spcBef>
                <a:spcPts val="320"/>
              </a:spcBef>
              <a:spcAft>
                <a:spcPts val="0"/>
              </a:spcAft>
              <a:buClr>
                <a:schemeClr val="dk1"/>
              </a:buClr>
              <a:buSzPts val="1600"/>
              <a:buFont typeface="Arial"/>
              <a:buNone/>
            </a:pPr>
            <a:endParaRPr sz="1600" b="0" i="0" u="none" strike="noStrike" cap="none" dirty="0">
              <a:solidFill>
                <a:schemeClr val="dk1"/>
              </a:solidFill>
              <a:latin typeface="Arial"/>
              <a:ea typeface="Arial"/>
              <a:cs typeface="Arial"/>
              <a:sym typeface="Arial"/>
            </a:endParaRPr>
          </a:p>
          <a:p>
            <a:pPr marL="342900" marR="0" lvl="0" indent="-342900" algn="l" rtl="0">
              <a:spcBef>
                <a:spcPts val="320"/>
              </a:spcBef>
              <a:spcAft>
                <a:spcPts val="0"/>
              </a:spcAft>
              <a:buClr>
                <a:schemeClr val="dk1"/>
              </a:buClr>
              <a:buSzPts val="1600"/>
              <a:buFont typeface="Arial"/>
              <a:buChar char="•"/>
            </a:pPr>
            <a:r>
              <a:rPr lang="en-US" sz="1600" b="0" i="0" u="none" strike="noStrike" cap="none" dirty="0">
                <a:solidFill>
                  <a:schemeClr val="dk1"/>
                </a:solidFill>
                <a:latin typeface="Arial"/>
                <a:ea typeface="Arial"/>
                <a:cs typeface="Arial"/>
                <a:sym typeface="Arial"/>
              </a:rPr>
              <a:t>The Criminal Justice System. (2008, January 1). Retrieved August 9, 2014. </a:t>
            </a:r>
            <a:endParaRPr sz="1600" b="0" i="0" u="none" strike="noStrike" cap="none" dirty="0">
              <a:solidFill>
                <a:schemeClr val="dk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63613E42935B84E95711D358A750BB7" ma:contentTypeVersion="17" ma:contentTypeDescription="Create a new document." ma:contentTypeScope="" ma:versionID="f3bea84087f77e14ee2b474616ec26d0">
  <xsd:schema xmlns:xsd="http://www.w3.org/2001/XMLSchema" xmlns:xs="http://www.w3.org/2001/XMLSchema" xmlns:p="http://schemas.microsoft.com/office/2006/metadata/properties" xmlns:ns2="8ec708c4-0aff-4385-8afc-b2b27acb50e5" xmlns:ns3="7f18e201-5525-4ce8-a1ac-ecdd51c4cbc6" targetNamespace="http://schemas.microsoft.com/office/2006/metadata/properties" ma:root="true" ma:fieldsID="8c2f96b7dfc9aaaa827d09e188e8bf15" ns2:_="" ns3:_="">
    <xsd:import namespace="8ec708c4-0aff-4385-8afc-b2b27acb50e5"/>
    <xsd:import namespace="7f18e201-5525-4ce8-a1ac-ecdd51c4cbc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lcf76f155ced4ddcb4097134ff3c332f" minOccurs="0"/>
                <xsd:element ref="ns3:TaxCatchAll"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c708c4-0aff-4385-8afc-b2b27acb50e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fe284ab-3129-4a4f-a33b-1446679d6377" ma:termSetId="09814cd3-568e-fe90-9814-8d621ff8fb84" ma:anchorId="fba54fb3-c3e1-fe81-a776-ca4b69148c4d" ma:open="true" ma:isKeyword="false">
      <xsd:complexType>
        <xsd:sequence>
          <xsd:element ref="pc:Terms" minOccurs="0" maxOccurs="1"/>
        </xsd:sequence>
      </xsd:complexType>
    </xsd:element>
    <xsd:element name="MediaLengthInSeconds" ma:index="22" nillable="true" ma:displayName="MediaLengthInSeconds" ma:hidden="true" ma:internalName="MediaLengthInSeconds" ma:readOnly="tru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f18e201-5525-4ce8-a1ac-ecdd51c4cbc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a36a778d-8a49-4838-8cd8-8c5897b151a8}" ma:internalName="TaxCatchAll" ma:showField="CatchAllData" ma:web="7f18e201-5525-4ce8-a1ac-ecdd51c4cbc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f18e201-5525-4ce8-a1ac-ecdd51c4cbc6" xsi:nil="true"/>
    <lcf76f155ced4ddcb4097134ff3c332f xmlns="8ec708c4-0aff-4385-8afc-b2b27acb50e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B939985-41CA-42D3-9B6F-629271E2F373}"/>
</file>

<file path=customXml/itemProps2.xml><?xml version="1.0" encoding="utf-8"?>
<ds:datastoreItem xmlns:ds="http://schemas.openxmlformats.org/officeDocument/2006/customXml" ds:itemID="{BF3A3409-944E-4E2E-9953-2B679276D72D}"/>
</file>

<file path=customXml/itemProps3.xml><?xml version="1.0" encoding="utf-8"?>
<ds:datastoreItem xmlns:ds="http://schemas.openxmlformats.org/officeDocument/2006/customXml" ds:itemID="{DBF002B8-6FEA-4D42-853E-DA40802E3396}"/>
</file>

<file path=docProps/app.xml><?xml version="1.0" encoding="utf-8"?>
<Properties xmlns="http://schemas.openxmlformats.org/officeDocument/2006/extended-properties" xmlns:vt="http://schemas.openxmlformats.org/officeDocument/2006/docPropsVTypes">
  <Template>Facet</Template>
  <TotalTime>15</TotalTime>
  <Words>4801</Words>
  <Application>Microsoft Office PowerPoint</Application>
  <PresentationFormat>On-screen Show (4:3)</PresentationFormat>
  <Paragraphs>493</Paragraphs>
  <Slides>98</Slides>
  <Notes>98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98</vt:i4>
      </vt:variant>
    </vt:vector>
  </HeadingPairs>
  <TitlesOfParts>
    <vt:vector size="103" baseType="lpstr">
      <vt:lpstr>Arial</vt:lpstr>
      <vt:lpstr>Calibri</vt:lpstr>
      <vt:lpstr>Calibri Light</vt:lpstr>
      <vt:lpstr>Wingdings 3</vt:lpstr>
      <vt:lpstr>Facet</vt:lpstr>
      <vt:lpstr>Criminal Justice Systems and Processes</vt:lpstr>
      <vt:lpstr>Objectives</vt:lpstr>
      <vt:lpstr>Video</vt:lpstr>
      <vt:lpstr>Sequential Intercept Model of the Criminal Justice System</vt:lpstr>
      <vt:lpstr>The Criminal Justice System</vt:lpstr>
      <vt:lpstr>The main systems are:</vt:lpstr>
      <vt:lpstr>System Components</vt:lpstr>
      <vt:lpstr>Law Enforcement</vt:lpstr>
      <vt:lpstr>Prosecution</vt:lpstr>
      <vt:lpstr>Prosecution</vt:lpstr>
      <vt:lpstr>Defense Attorneys</vt:lpstr>
      <vt:lpstr>Courts</vt:lpstr>
      <vt:lpstr>Corrections</vt:lpstr>
      <vt:lpstr>Corrections</vt:lpstr>
      <vt:lpstr>How the Criminal Justice Process Works</vt:lpstr>
      <vt:lpstr>Entry into the System</vt:lpstr>
      <vt:lpstr>Entry into the System</vt:lpstr>
      <vt:lpstr>Prosecution and Pretrial</vt:lpstr>
      <vt:lpstr>Prosecution and Pretrial</vt:lpstr>
      <vt:lpstr>Prosecution and Pretrial</vt:lpstr>
      <vt:lpstr>Prosecution and Pretrial</vt:lpstr>
      <vt:lpstr>Prosecution and Pretrial</vt:lpstr>
      <vt:lpstr>Prosecution and Pretrial</vt:lpstr>
      <vt:lpstr>Prosecution and Pretrial</vt:lpstr>
      <vt:lpstr>Adjudication (Trial Process)</vt:lpstr>
      <vt:lpstr>Adjudication (Trial Process)</vt:lpstr>
      <vt:lpstr>Adjudication (Trial Process)</vt:lpstr>
      <vt:lpstr>Adjudication (Trial Process)</vt:lpstr>
      <vt:lpstr>Post-Trial</vt:lpstr>
      <vt:lpstr>Post-Trial</vt:lpstr>
      <vt:lpstr>Post-Trial</vt:lpstr>
      <vt:lpstr>If You Are a Victim</vt:lpstr>
      <vt:lpstr>PowerPoint Presentation</vt:lpstr>
      <vt:lpstr>Systems and Process</vt:lpstr>
      <vt:lpstr>Screening and Assessment</vt:lpstr>
      <vt:lpstr>Correctional Settings</vt:lpstr>
      <vt:lpstr>Eligibility and Suitability</vt:lpstr>
      <vt:lpstr>Considerations for  Placement of Offenders</vt:lpstr>
      <vt:lpstr>PowerPoint Presentation</vt:lpstr>
      <vt:lpstr>Characteristics of the Population</vt:lpstr>
      <vt:lpstr>Treatment Services in Pre-Trial Justice Systems</vt:lpstr>
      <vt:lpstr>Important Considerations</vt:lpstr>
      <vt:lpstr>PowerPoint Presentation</vt:lpstr>
      <vt:lpstr>Pretrial Diversion</vt:lpstr>
      <vt:lpstr>Pretrial Diversion </vt:lpstr>
      <vt:lpstr>Plea Bargaining</vt:lpstr>
      <vt:lpstr>Information Management During the Pretrial Stage</vt:lpstr>
      <vt:lpstr>Information Management During the Pretrial Stage</vt:lpstr>
      <vt:lpstr>Diversion to Treatment</vt:lpstr>
      <vt:lpstr>Drug Treatment Courts</vt:lpstr>
      <vt:lpstr>United States Drug Courts * 2,838 Drug Courts in Operation in the United States and its Territories as of June 30, 2013</vt:lpstr>
      <vt:lpstr>Texas Drug Courts</vt:lpstr>
      <vt:lpstr>Start Drug Court Harris County</vt:lpstr>
      <vt:lpstr>Typical Drug Court Phases</vt:lpstr>
      <vt:lpstr>Cost and Saving</vt:lpstr>
      <vt:lpstr>10 Key Components of Drug Courts</vt:lpstr>
      <vt:lpstr>PowerPoint Presentation</vt:lpstr>
      <vt:lpstr>PowerPoint Presentation</vt:lpstr>
      <vt:lpstr>PowerPoint Presentation</vt:lpstr>
      <vt:lpstr>PowerPoint Presentation</vt:lpstr>
      <vt:lpstr>Edward Latessa Correctional Programs and Evidences Based Practices</vt:lpstr>
      <vt:lpstr>Edward Latessa, PhD Solutions in Corrections</vt:lpstr>
      <vt:lpstr>Institutionalization</vt:lpstr>
      <vt:lpstr>What is “Institutionalization”?</vt:lpstr>
      <vt:lpstr>Institutionalization</vt:lpstr>
      <vt:lpstr>Institutionalization</vt:lpstr>
      <vt:lpstr>Institutionalization</vt:lpstr>
      <vt:lpstr>History</vt:lpstr>
      <vt:lpstr>History</vt:lpstr>
      <vt:lpstr>The Effect on Developing  Treatment Relationships</vt:lpstr>
      <vt:lpstr>Hypervigilance, Interpersonal Distrust and Suspicion</vt:lpstr>
      <vt:lpstr>Unchecked</vt:lpstr>
      <vt:lpstr>Effect on Rehabilitative Efforts</vt:lpstr>
      <vt:lpstr>Dependence on Institutional Structure and Contingencies</vt:lpstr>
      <vt:lpstr>Unchecked</vt:lpstr>
      <vt:lpstr>Effect on Rehabilitative Efforts</vt:lpstr>
      <vt:lpstr>Emotional Over-control, Alienation, Psychological Distancing </vt:lpstr>
      <vt:lpstr>Emotional Over-control, Alienation, Psychological Distancing </vt:lpstr>
      <vt:lpstr>Unchecked</vt:lpstr>
      <vt:lpstr>Effect on Rehabilitative Efforts</vt:lpstr>
      <vt:lpstr>Social Withdrawal</vt:lpstr>
      <vt:lpstr>Social Withdrawal</vt:lpstr>
      <vt:lpstr>Unchecked</vt:lpstr>
      <vt:lpstr>Effect on Rehabilitative Efforts</vt:lpstr>
      <vt:lpstr>Incorporation of Exploitative Norms of the Prison Culture</vt:lpstr>
      <vt:lpstr>Incorporation of Exploitative Norms of the Prison Culture  </vt:lpstr>
      <vt:lpstr>Unchecked </vt:lpstr>
      <vt:lpstr>Effect on Rehabilitative Efforts</vt:lpstr>
      <vt:lpstr>Diminished Sense of  Self-worth</vt:lpstr>
      <vt:lpstr>Diminished Sense of  Self-worth</vt:lpstr>
      <vt:lpstr>Effect on Rehabilitative Efforts</vt:lpstr>
      <vt:lpstr>Implications for the Transition From Prison to Home</vt:lpstr>
      <vt:lpstr>What Can We Do?</vt:lpstr>
      <vt:lpstr>What Can We Do?</vt:lpstr>
      <vt:lpstr>Last Thought</vt:lpstr>
      <vt:lpstr>PowerPoint Presentation</vt:lpstr>
      <vt:lpstr>References</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Criminal Justice Systems and Processes</dc:title>
  <dc:creator>Paula</dc:creator>
  <cp:lastModifiedBy>Garland, Paula</cp:lastModifiedBy>
  <cp:revision>3</cp:revision>
  <cp:lastPrinted>2018-11-28T01:16:23Z</cp:lastPrinted>
  <dcterms:modified xsi:type="dcterms:W3CDTF">2018-11-28T01:17:11Z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0x010100963613E42935B84E95711D358A750BB7</vt:lpwstr>
  </property>
</Properties>
</file>